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2.bin" ContentType="application/vnd.openxmlformats-officedocument.oleObject"/>
  <Override PartName="/ppt/notesSlides/notesSlide8.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560" r:id="rId2"/>
    <p:sldId id="605" r:id="rId3"/>
    <p:sldId id="612" r:id="rId4"/>
    <p:sldId id="610" r:id="rId5"/>
    <p:sldId id="611" r:id="rId6"/>
    <p:sldId id="477" r:id="rId7"/>
    <p:sldId id="576" r:id="rId8"/>
    <p:sldId id="554" r:id="rId9"/>
    <p:sldId id="557" r:id="rId10"/>
    <p:sldId id="555" r:id="rId11"/>
    <p:sldId id="607" r:id="rId12"/>
    <p:sldId id="606" r:id="rId13"/>
    <p:sldId id="558" r:id="rId14"/>
    <p:sldId id="596" r:id="rId15"/>
    <p:sldId id="604" r:id="rId16"/>
    <p:sldId id="563" r:id="rId17"/>
    <p:sldId id="568" r:id="rId18"/>
    <p:sldId id="569" r:id="rId19"/>
    <p:sldId id="570" r:id="rId20"/>
    <p:sldId id="571" r:id="rId21"/>
    <p:sldId id="559" r:id="rId22"/>
    <p:sldId id="572" r:id="rId23"/>
    <p:sldId id="577" r:id="rId24"/>
    <p:sldId id="608" r:id="rId25"/>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70" d="100"/>
          <a:sy n="70" d="100"/>
        </p:scale>
        <p:origin x="-344" y="-2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12"/>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65B4A0D-354C-1143-9F6F-E39C3E134BD1}" type="datetime1">
              <a:rPr lang="en-US"/>
              <a:pPr/>
              <a:t>4/10/19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D1A1F9E-8D53-3F4D-999B-A017D5100874}" type="slidenum">
              <a:rPr lang="en-US"/>
              <a:pPr/>
              <a:t>‹#›</a:t>
            </a:fld>
            <a:endParaRPr lang="en-US"/>
          </a:p>
        </p:txBody>
      </p:sp>
    </p:spTree>
    <p:extLst>
      <p:ext uri="{BB962C8B-B14F-4D97-AF65-F5344CB8AC3E}">
        <p14:creationId xmlns:p14="http://schemas.microsoft.com/office/powerpoint/2010/main" val="2876198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D1CDA55-4713-B74D-8180-71621B342217}" type="datetime1">
              <a:rPr lang="en-US"/>
              <a:pPr/>
              <a:t>4/10/19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C186055-24C8-394D-ACAD-F21BE952E18B}" type="slidenum">
              <a:rPr lang="en-US"/>
              <a:pPr/>
              <a:t>‹#›</a:t>
            </a:fld>
            <a:endParaRPr lang="en-US"/>
          </a:p>
        </p:txBody>
      </p:sp>
    </p:spTree>
    <p:extLst>
      <p:ext uri="{BB962C8B-B14F-4D97-AF65-F5344CB8AC3E}">
        <p14:creationId xmlns:p14="http://schemas.microsoft.com/office/powerpoint/2010/main" val="353454509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www.piney.com/BabNinkasi.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www.piney.com/BabNinkasi.html"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186055-24C8-394D-ACAD-F21BE952E18B}" type="slidenum">
              <a:rPr lang="en-US" smtClean="0"/>
              <a:pPr/>
              <a:t>1</a:t>
            </a:fld>
            <a:endParaRPr lang="en-US"/>
          </a:p>
        </p:txBody>
      </p:sp>
    </p:spTree>
    <p:extLst>
      <p:ext uri="{BB962C8B-B14F-4D97-AF65-F5344CB8AC3E}">
        <p14:creationId xmlns:p14="http://schemas.microsoft.com/office/powerpoint/2010/main" val="1495630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3FF31F4-BBEF-9A41-9145-ED52B2305583}" type="slidenum">
              <a:rPr lang="en-US" sz="1200"/>
              <a:pPr eaLnBrk="1" hangingPunct="1"/>
              <a:t>8</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B17CF0-43D9-DE43-975C-394DE317C831}" type="slidenum">
              <a:rPr lang="en-US" sz="1200"/>
              <a:pPr eaLnBrk="1" hangingPunct="1"/>
              <a:t>10</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B17CF0-43D9-DE43-975C-394DE317C831}" type="slidenum">
              <a:rPr lang="en-US" sz="1200"/>
              <a:pPr eaLnBrk="1" hangingPunct="1"/>
              <a:t>11</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327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327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E97FB-E0AD-A148-A346-E2CD92CD7873}" type="slidenum">
              <a:rPr lang="en-US" sz="1200"/>
              <a:pPr eaLnBrk="1" hangingPunct="1"/>
              <a:t>18</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52089C8-09D9-E24A-BC02-89EA6E8A0ABF}" type="slidenum">
              <a:rPr lang="en-US" sz="1200"/>
              <a:pPr eaLnBrk="1" hangingPunct="1"/>
              <a:t>19</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7F5CC8-DD1A-7147-A831-190DA242125F}" type="slidenum">
              <a:rPr lang="en-US" sz="1200"/>
              <a:pPr eaLnBrk="1" hangingPunct="1"/>
              <a:t>20</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760E27A-077D-D24D-BEB8-7461E6B7D746}" type="datetime1">
              <a:rPr lang="en-US"/>
              <a:pPr/>
              <a:t>4/10/19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A633CF-A205-2F4A-AE09-70C196C081E8}" type="slidenum">
              <a:rPr lang="en-US"/>
              <a:pPr/>
              <a:t>‹#›</a:t>
            </a:fld>
            <a:endParaRPr lang="en-US"/>
          </a:p>
        </p:txBody>
      </p:sp>
    </p:spTree>
    <p:extLst>
      <p:ext uri="{BB962C8B-B14F-4D97-AF65-F5344CB8AC3E}">
        <p14:creationId xmlns:p14="http://schemas.microsoft.com/office/powerpoint/2010/main" val="1964827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9EC1287-2562-B94E-8617-454DE0F3BB08}" type="datetime1">
              <a:rPr lang="en-US"/>
              <a:pPr/>
              <a:t>4/10/19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D286F45-4563-EC45-ABAD-6EBCD45CAAAD}" type="slidenum">
              <a:rPr lang="en-US"/>
              <a:pPr/>
              <a:t>‹#›</a:t>
            </a:fld>
            <a:endParaRPr lang="en-US"/>
          </a:p>
        </p:txBody>
      </p:sp>
    </p:spTree>
    <p:extLst>
      <p:ext uri="{BB962C8B-B14F-4D97-AF65-F5344CB8AC3E}">
        <p14:creationId xmlns:p14="http://schemas.microsoft.com/office/powerpoint/2010/main" val="613672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CDE123F-D571-4343-B434-973916AF7142}" type="datetime1">
              <a:rPr lang="en-US"/>
              <a:pPr/>
              <a:t>4/10/19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BD66203-C18F-A846-8183-4F3D464CFF2B}" type="slidenum">
              <a:rPr lang="en-US"/>
              <a:pPr/>
              <a:t>‹#›</a:t>
            </a:fld>
            <a:endParaRPr lang="en-US"/>
          </a:p>
        </p:txBody>
      </p:sp>
    </p:spTree>
    <p:extLst>
      <p:ext uri="{BB962C8B-B14F-4D97-AF65-F5344CB8AC3E}">
        <p14:creationId xmlns:p14="http://schemas.microsoft.com/office/powerpoint/2010/main" val="4014034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9AE27D23-D920-2B4C-A59E-A33416FF18D0}" type="datetime1">
              <a:rPr lang="en-US"/>
              <a:pPr/>
              <a:t>4/10/19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E247170-ED32-1F42-A25B-5F0DF8D0E92D}" type="slidenum">
              <a:rPr lang="en-US"/>
              <a:pPr/>
              <a:t>‹#›</a:t>
            </a:fld>
            <a:endParaRPr lang="en-US"/>
          </a:p>
        </p:txBody>
      </p:sp>
    </p:spTree>
    <p:extLst>
      <p:ext uri="{BB962C8B-B14F-4D97-AF65-F5344CB8AC3E}">
        <p14:creationId xmlns:p14="http://schemas.microsoft.com/office/powerpoint/2010/main" val="2593688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CABEF5FA-024B-BD42-94CA-29748901B9E7}" type="datetime1">
              <a:rPr lang="en-US"/>
              <a:pPr/>
              <a:t>4/10/19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D0C65B56-3F7D-9049-BEFE-BA350050AA8A}" type="slidenum">
              <a:rPr lang="en-US"/>
              <a:pPr/>
              <a:t>‹#›</a:t>
            </a:fld>
            <a:endParaRPr lang="en-US"/>
          </a:p>
        </p:txBody>
      </p:sp>
    </p:spTree>
    <p:extLst>
      <p:ext uri="{BB962C8B-B14F-4D97-AF65-F5344CB8AC3E}">
        <p14:creationId xmlns:p14="http://schemas.microsoft.com/office/powerpoint/2010/main" val="40905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6278F83-2D69-A548-9FCE-C24E54A98CBF}" type="datetime1">
              <a:rPr lang="en-US"/>
              <a:pPr/>
              <a:t>4/10/19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B086926A-011C-CB41-BC12-8F3DBFB3710F}" type="slidenum">
              <a:rPr lang="en-US"/>
              <a:pPr/>
              <a:t>‹#›</a:t>
            </a:fld>
            <a:endParaRPr lang="en-US"/>
          </a:p>
        </p:txBody>
      </p:sp>
    </p:spTree>
    <p:extLst>
      <p:ext uri="{BB962C8B-B14F-4D97-AF65-F5344CB8AC3E}">
        <p14:creationId xmlns:p14="http://schemas.microsoft.com/office/powerpoint/2010/main" val="423561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D91B8ED0-C4E5-174D-A756-61A487D2E8FC}" type="datetime1">
              <a:rPr lang="en-US"/>
              <a:pPr/>
              <a:t>4/10/19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B3DB5222-94FA-A140-8F8D-2D1344752C36}" type="slidenum">
              <a:rPr lang="en-US"/>
              <a:pPr/>
              <a:t>‹#›</a:t>
            </a:fld>
            <a:endParaRPr lang="en-US"/>
          </a:p>
        </p:txBody>
      </p:sp>
    </p:spTree>
    <p:extLst>
      <p:ext uri="{BB962C8B-B14F-4D97-AF65-F5344CB8AC3E}">
        <p14:creationId xmlns:p14="http://schemas.microsoft.com/office/powerpoint/2010/main" val="289897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11EE4E50-E61E-5042-9F06-B9E89088F720}" type="datetime1">
              <a:rPr lang="en-US"/>
              <a:pPr/>
              <a:t>4/10/19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686DB3C-3221-BD42-8077-C95DA6DC381E}" type="slidenum">
              <a:rPr lang="en-US"/>
              <a:pPr/>
              <a:t>‹#›</a:t>
            </a:fld>
            <a:endParaRPr lang="en-US"/>
          </a:p>
        </p:txBody>
      </p:sp>
    </p:spTree>
    <p:extLst>
      <p:ext uri="{BB962C8B-B14F-4D97-AF65-F5344CB8AC3E}">
        <p14:creationId xmlns:p14="http://schemas.microsoft.com/office/powerpoint/2010/main" val="1208262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D8EBD84-2D88-3D46-BA86-0F01FA919CEB}" type="datetime1">
              <a:rPr lang="en-US"/>
              <a:pPr/>
              <a:t>4/10/19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9940A9A-5F2E-4C4F-B8BB-D805813599C0}" type="slidenum">
              <a:rPr lang="en-US"/>
              <a:pPr/>
              <a:t>‹#›</a:t>
            </a:fld>
            <a:endParaRPr lang="en-US"/>
          </a:p>
        </p:txBody>
      </p:sp>
    </p:spTree>
    <p:extLst>
      <p:ext uri="{BB962C8B-B14F-4D97-AF65-F5344CB8AC3E}">
        <p14:creationId xmlns:p14="http://schemas.microsoft.com/office/powerpoint/2010/main" val="2201285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D021A50-58B7-9B41-B8AD-7961837B87D4}" type="datetime1">
              <a:rPr lang="en-US"/>
              <a:pPr/>
              <a:t>4/10/19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506E33-0E96-1644-913E-8EAC332D0D77}" type="slidenum">
              <a:rPr lang="en-US"/>
              <a:pPr/>
              <a:t>‹#›</a:t>
            </a:fld>
            <a:endParaRPr lang="en-US"/>
          </a:p>
        </p:txBody>
      </p:sp>
    </p:spTree>
    <p:extLst>
      <p:ext uri="{BB962C8B-B14F-4D97-AF65-F5344CB8AC3E}">
        <p14:creationId xmlns:p14="http://schemas.microsoft.com/office/powerpoint/2010/main" val="3009616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CF1E71A-15E2-DE47-9C5B-6A75EA4B5A1D}" type="datetime1">
              <a:rPr lang="en-US"/>
              <a:pPr/>
              <a:t>4/10/19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E1A002-2E6C-3D44-9707-74DD3DC9F3C6}" type="slidenum">
              <a:rPr lang="en-US"/>
              <a:pPr/>
              <a:t>‹#›</a:t>
            </a:fld>
            <a:endParaRPr lang="en-US"/>
          </a:p>
        </p:txBody>
      </p:sp>
    </p:spTree>
    <p:extLst>
      <p:ext uri="{BB962C8B-B14F-4D97-AF65-F5344CB8AC3E}">
        <p14:creationId xmlns:p14="http://schemas.microsoft.com/office/powerpoint/2010/main" val="38509191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765B79F1-E267-5D4C-A9C8-1ABA451A2ACA}" type="datetime1">
              <a:rPr lang="en-US"/>
              <a:pPr/>
              <a:t>4/10/19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689482CC-F683-9140-A02C-C2D9561615B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4.png"/><Relationship Id="rId5" Type="http://schemas.openxmlformats.org/officeDocument/2006/relationships/hyperlink" Target="http://chemconnections.org/general/chem120/solutions-mixes.108.html" TargetMode="External"/><Relationship Id="rId6" Type="http://schemas.openxmlformats.org/officeDocument/2006/relationships/hyperlink" Target="http://chemconnections.org/general/chem120/solutions-mixes.html" TargetMode="External"/><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chemconnections.org/general/chem120/solutions-mixes.108.html" TargetMode="External"/><Relationship Id="rId3" Type="http://schemas.openxmlformats.org/officeDocument/2006/relationships/hyperlink" Target="http://chemconnections.org/general/chem120/solutions-mixes.html"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5.emf"/><Relationship Id="rId6" Type="http://schemas.openxmlformats.org/officeDocument/2006/relationships/image" Target="../media/image6.png"/><Relationship Id="rId7" Type="http://schemas.openxmlformats.org/officeDocument/2006/relationships/hyperlink" Target="http://www.piney.com/BabNinkasi.html" TargetMode="External"/><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emf"/><Relationship Id="rId5" Type="http://schemas.openxmlformats.org/officeDocument/2006/relationships/hyperlink" Target="http://chemconnections.org/general/chem108/Beer-Ninkasi-Dana%20Garves.pdf"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hyperlink" Target="http://science.howstuffworks.com/oil-refining4.htm" TargetMode="External"/><Relationship Id="rId5" Type="http://schemas.openxmlformats.org/officeDocument/2006/relationships/hyperlink" Target="http://chemconnections.org/general/movies/html-swf/oil-refining.swf" TargetMode="External"/><Relationship Id="rId6" Type="http://schemas.openxmlformats.org/officeDocument/2006/relationships/image" Target="../media/image10.png"/><Relationship Id="rId1" Type="http://schemas.openxmlformats.org/officeDocument/2006/relationships/slideLayout" Target="../slideLayouts/slideLayout6.xml"/><Relationship Id="rId2" Type="http://schemas.openxmlformats.org/officeDocument/2006/relationships/hyperlink" Target="file://localhost/Users/ronrusay/Desktop/Powerpoint%20&amp;%20Movies/Chem%20106.108.120.121%20PPT%20&amp;%20Mov/Chem%20106:108-2001-04/oil-refining.sw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hyperlink" Target="http://chemconnections.org/general/movies/html-swf/oil-refining.swf"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2.bin"/><Relationship Id="rId5" Type="http://schemas.openxmlformats.org/officeDocument/2006/relationships/image" Target="../media/image18.emf"/><Relationship Id="rId6" Type="http://schemas.openxmlformats.org/officeDocument/2006/relationships/image" Target="../media/image19.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3.bin"/><Relationship Id="rId5" Type="http://schemas.openxmlformats.org/officeDocument/2006/relationships/image" Target="../media/image20.emf"/><Relationship Id="rId6" Type="http://schemas.openxmlformats.org/officeDocument/2006/relationships/oleObject" Target="../embeddings/oleObject4.bin"/><Relationship Id="rId7" Type="http://schemas.openxmlformats.org/officeDocument/2006/relationships/image" Target="../media/image1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1.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P--6LEbksds" TargetMode="External"/><Relationship Id="rId4" Type="http://schemas.openxmlformats.org/officeDocument/2006/relationships/image" Target="../media/image29.png"/><Relationship Id="rId5" Type="http://schemas.openxmlformats.org/officeDocument/2006/relationships/hyperlink" Target="http://chemconnections.org/general/chem120/ethanol-ques-108.htm" TargetMode="External"/><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centeronaddiction.org" TargetMode="Externa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chemconnections.org/general/chem120/ethanol-ques-108.htm" TargetMode="External"/><Relationship Id="rId3" Type="http://schemas.openxmlformats.org/officeDocument/2006/relationships/image" Target="../media/image3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685800" y="304800"/>
            <a:ext cx="7772400" cy="1470025"/>
          </a:xfrm>
        </p:spPr>
        <p:txBody>
          <a:bodyPr/>
          <a:lstStyle/>
          <a:p>
            <a:pPr eaLnBrk="1" hangingPunct="1"/>
            <a:r>
              <a:rPr lang="en-US" dirty="0" err="1">
                <a:latin typeface="Calibri" charset="0"/>
                <a:ea typeface="ＭＳ Ｐゴシック" charset="0"/>
                <a:cs typeface="ＭＳ Ｐゴシック" charset="0"/>
              </a:rPr>
              <a:t>Chem</a:t>
            </a:r>
            <a:r>
              <a:rPr lang="en-US" dirty="0">
                <a:latin typeface="Calibri" charset="0"/>
                <a:ea typeface="ＭＳ Ｐゴシック" charset="0"/>
                <a:cs typeface="ＭＳ Ｐゴシック" charset="0"/>
              </a:rPr>
              <a:t> 108: Lab</a:t>
            </a:r>
            <a:br>
              <a:rPr lang="en-US"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Week </a:t>
            </a:r>
            <a:r>
              <a:rPr lang="en-US" sz="3200" dirty="0" smtClean="0">
                <a:latin typeface="Calibri" charset="0"/>
                <a:ea typeface="ＭＳ Ｐゴシック" charset="0"/>
                <a:cs typeface="ＭＳ Ｐゴシック" charset="0"/>
              </a:rPr>
              <a:t>12</a:t>
            </a:r>
            <a:endParaRPr lang="en-US" sz="3200" dirty="0">
              <a:latin typeface="Calibri" charset="0"/>
              <a:ea typeface="ＭＳ Ｐゴシック" charset="0"/>
              <a:cs typeface="ＭＳ Ｐゴシック" charset="0"/>
            </a:endParaRPr>
          </a:p>
        </p:txBody>
      </p:sp>
      <p:sp>
        <p:nvSpPr>
          <p:cNvPr id="7" name="Subtitle 2"/>
          <p:cNvSpPr>
            <a:spLocks noGrp="1"/>
          </p:cNvSpPr>
          <p:nvPr>
            <p:ph type="subTitle" idx="1"/>
          </p:nvPr>
        </p:nvSpPr>
        <p:spPr>
          <a:xfrm>
            <a:off x="304800" y="1774825"/>
            <a:ext cx="8839200" cy="4397375"/>
          </a:xfrm>
        </p:spPr>
        <p:txBody>
          <a:bodyPr>
            <a:normAutofit lnSpcReduction="10000"/>
          </a:bodyPr>
          <a:lstStyle/>
          <a:p>
            <a:pPr marL="514350" indent="-514350" eaLnBrk="1" hangingPunct="1"/>
            <a:r>
              <a:rPr lang="en-US" dirty="0">
                <a:solidFill>
                  <a:srgbClr val="898989"/>
                </a:solidFill>
                <a:latin typeface="Calibri" charset="0"/>
                <a:ea typeface="ＭＳ Ｐゴシック" charset="0"/>
                <a:cs typeface="ＭＳ Ｐゴシック" charset="0"/>
              </a:rPr>
              <a:t>Sign in</a:t>
            </a:r>
          </a:p>
          <a:p>
            <a:pPr marL="514350" indent="-514350" eaLnBrk="1" hangingPunct="1"/>
            <a:r>
              <a:rPr lang="en-US" dirty="0">
                <a:solidFill>
                  <a:srgbClr val="898989"/>
                </a:solidFill>
                <a:latin typeface="Calibri" charset="0"/>
                <a:ea typeface="ＭＳ Ｐゴシック" charset="0"/>
                <a:cs typeface="ＭＳ Ｐゴシック" charset="0"/>
              </a:rPr>
              <a:t>Alcohol Distillation </a:t>
            </a:r>
            <a:endParaRPr lang="en-US" dirty="0" smtClean="0">
              <a:solidFill>
                <a:srgbClr val="898989"/>
              </a:solidFill>
              <a:latin typeface="Calibri" charset="0"/>
              <a:ea typeface="ＭＳ Ｐゴシック" charset="0"/>
              <a:cs typeface="ＭＳ Ｐゴシック" charset="0"/>
            </a:endParaRPr>
          </a:p>
          <a:p>
            <a:pPr marL="514350" indent="-514350" eaLnBrk="1" hangingPunct="1"/>
            <a:r>
              <a:rPr lang="en-US" dirty="0" smtClean="0">
                <a:solidFill>
                  <a:srgbClr val="898989"/>
                </a:solidFill>
                <a:latin typeface="Calibri" charset="0"/>
                <a:ea typeface="ＭＳ Ｐゴシック" charset="0"/>
                <a:cs typeface="ＭＳ Ｐゴシック" charset="0"/>
              </a:rPr>
              <a:t>To </a:t>
            </a:r>
            <a:r>
              <a:rPr lang="en-US" dirty="0">
                <a:solidFill>
                  <a:srgbClr val="898989"/>
                </a:solidFill>
                <a:latin typeface="Calibri" charset="0"/>
                <a:ea typeface="ＭＳ Ｐゴシック" charset="0"/>
                <a:cs typeface="ＭＳ Ｐゴシック" charset="0"/>
              </a:rPr>
              <a:t>do with </a:t>
            </a:r>
            <a:r>
              <a:rPr lang="en-US" dirty="0" smtClean="0">
                <a:solidFill>
                  <a:srgbClr val="898989"/>
                </a:solidFill>
                <a:latin typeface="Calibri" charset="0"/>
                <a:ea typeface="ＭＳ Ｐゴシック" charset="0"/>
                <a:cs typeface="ＭＳ Ｐゴシック" charset="0"/>
              </a:rPr>
              <a:t>your Fermentation </a:t>
            </a:r>
            <a:r>
              <a:rPr lang="en-US" dirty="0">
                <a:solidFill>
                  <a:srgbClr val="898989"/>
                </a:solidFill>
                <a:latin typeface="Calibri" charset="0"/>
                <a:ea typeface="ＭＳ Ｐゴシック" charset="0"/>
                <a:cs typeface="ＭＳ Ｐゴシック" charset="0"/>
              </a:rPr>
              <a:t>partner:</a:t>
            </a:r>
          </a:p>
          <a:p>
            <a:pPr marL="514350" indent="-514350" eaLnBrk="1" hangingPunct="1"/>
            <a:r>
              <a:rPr lang="en-US" dirty="0" smtClean="0">
                <a:solidFill>
                  <a:srgbClr val="898989"/>
                </a:solidFill>
                <a:latin typeface="Calibri" charset="0"/>
                <a:ea typeface="ＭＳ Ｐゴシック" charset="0"/>
                <a:cs typeface="ＭＳ Ｐゴシック" charset="0"/>
              </a:rPr>
              <a:t>Turn </a:t>
            </a:r>
            <a:r>
              <a:rPr lang="en-US" dirty="0">
                <a:solidFill>
                  <a:srgbClr val="898989"/>
                </a:solidFill>
                <a:latin typeface="Calibri" charset="0"/>
                <a:ea typeface="ＭＳ Ｐゴシック" charset="0"/>
                <a:cs typeface="ＭＳ Ｐゴシック" charset="0"/>
              </a:rPr>
              <a:t>in </a:t>
            </a:r>
            <a:r>
              <a:rPr lang="en-US" dirty="0" smtClean="0">
                <a:solidFill>
                  <a:srgbClr val="898989"/>
                </a:solidFill>
                <a:latin typeface="Calibri" charset="0"/>
                <a:ea typeface="ＭＳ Ｐゴシック" charset="0"/>
                <a:cs typeface="ＭＳ Ｐゴシック" charset="0"/>
              </a:rPr>
              <a:t>7-Solution Report form </a:t>
            </a:r>
          </a:p>
          <a:p>
            <a:pPr marL="514350" indent="-514350" eaLnBrk="1" hangingPunct="1"/>
            <a:r>
              <a:rPr lang="en-US" dirty="0" smtClean="0">
                <a:solidFill>
                  <a:srgbClr val="898989"/>
                </a:solidFill>
                <a:latin typeface="Calibri" charset="0"/>
                <a:ea typeface="ＭＳ Ｐゴシック" charset="0"/>
                <a:cs typeface="ＭＳ Ｐゴシック" charset="0"/>
              </a:rPr>
              <a:t>and </a:t>
            </a:r>
          </a:p>
          <a:p>
            <a:pPr marL="514350" indent="-514350" eaLnBrk="1" hangingPunct="1"/>
            <a:r>
              <a:rPr lang="en-US" dirty="0" smtClean="0">
                <a:solidFill>
                  <a:srgbClr val="898989"/>
                </a:solidFill>
                <a:latin typeface="Calibri" charset="0"/>
                <a:ea typeface="ＭＳ Ｐゴシック" charset="0"/>
                <a:cs typeface="ＭＳ Ｐゴシック" charset="0"/>
              </a:rPr>
              <a:t>Post Lab Questions</a:t>
            </a:r>
          </a:p>
          <a:p>
            <a:pPr marL="514350" indent="-514350" eaLnBrk="1" hangingPunct="1"/>
            <a:r>
              <a:rPr lang="en-US" dirty="0">
                <a:solidFill>
                  <a:srgbClr val="898989"/>
                </a:solidFill>
                <a:latin typeface="Calibri" charset="0"/>
                <a:ea typeface="ＭＳ Ｐゴシック" charset="0"/>
                <a:cs typeface="ＭＳ Ｐゴシック" charset="0"/>
              </a:rPr>
              <a:t/>
            </a:r>
            <a:br>
              <a:rPr lang="en-US" dirty="0">
                <a:solidFill>
                  <a:srgbClr val="898989"/>
                </a:solidFill>
                <a:latin typeface="Calibri" charset="0"/>
                <a:ea typeface="ＭＳ Ｐゴシック" charset="0"/>
                <a:cs typeface="ＭＳ Ｐゴシック" charset="0"/>
              </a:rPr>
            </a:br>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9-04-16 at 5.11.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4724400"/>
            <a:ext cx="4384431" cy="1219200"/>
          </a:xfrm>
          <a:prstGeom prst="rect">
            <a:avLst/>
          </a:prstGeom>
        </p:spPr>
      </p:pic>
      <p:pic>
        <p:nvPicPr>
          <p:cNvPr id="5" name="Picture 4" descr="Screen Shot 2019-04-16 at 5.10.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711200"/>
            <a:ext cx="6356350" cy="3632200"/>
          </a:xfrm>
          <a:prstGeom prst="rect">
            <a:avLst/>
          </a:prstGeom>
        </p:spPr>
      </p:pic>
    </p:spTree>
    <p:extLst>
      <p:ext uri="{BB962C8B-B14F-4D97-AF65-F5344CB8AC3E}">
        <p14:creationId xmlns:p14="http://schemas.microsoft.com/office/powerpoint/2010/main" val="372219655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4194" y="247472"/>
            <a:ext cx="4102806" cy="1200328"/>
          </a:xfrm>
          <a:prstGeom prst="rect">
            <a:avLst/>
          </a:prstGeom>
          <a:noFill/>
        </p:spPr>
        <p:txBody>
          <a:bodyPr wrap="none" rtlCol="0">
            <a:spAutoFit/>
          </a:bodyPr>
          <a:lstStyle/>
          <a:p>
            <a:pPr algn="ctr"/>
            <a:r>
              <a:rPr lang="en-US" dirty="0" smtClean="0"/>
              <a:t>7 Solutions Report</a:t>
            </a:r>
            <a:r>
              <a:rPr lang="en-US" dirty="0" smtClean="0">
                <a:solidFill>
                  <a:srgbClr val="FF0000"/>
                </a:solidFill>
              </a:rPr>
              <a:t> pp. 76-80 </a:t>
            </a:r>
            <a:endParaRPr lang="en-US" dirty="0" smtClean="0"/>
          </a:p>
          <a:p>
            <a:pPr algn="ctr"/>
            <a:r>
              <a:rPr lang="en-US" dirty="0" smtClean="0"/>
              <a:t> &amp; Post Lab Questions </a:t>
            </a:r>
            <a:br>
              <a:rPr lang="en-US" dirty="0" smtClean="0"/>
            </a:br>
            <a:r>
              <a:rPr lang="en-US" dirty="0" smtClean="0">
                <a:solidFill>
                  <a:srgbClr val="FF0000"/>
                </a:solidFill>
              </a:rPr>
              <a:t>Due Today </a:t>
            </a:r>
            <a:endParaRPr lang="en-US" dirty="0"/>
          </a:p>
        </p:txBody>
      </p:sp>
      <p:pic>
        <p:nvPicPr>
          <p:cNvPr id="3" name="Picture 2" descr="7-Solutions Post Lab form.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9963" y="1524000"/>
            <a:ext cx="3768437" cy="4876800"/>
          </a:xfrm>
          <a:prstGeom prst="rect">
            <a:avLst/>
          </a:prstGeom>
          <a:ln>
            <a:solidFill>
              <a:schemeClr val="tx1"/>
            </a:solidFill>
          </a:ln>
        </p:spPr>
      </p:pic>
    </p:spTree>
    <p:extLst>
      <p:ext uri="{BB962C8B-B14F-4D97-AF65-F5344CB8AC3E}">
        <p14:creationId xmlns:p14="http://schemas.microsoft.com/office/powerpoint/2010/main" val="4782459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381000" y="152400"/>
            <a:ext cx="8382000" cy="1524000"/>
          </a:xfrm>
        </p:spPr>
        <p:txBody>
          <a:bodyPr/>
          <a:lstStyle/>
          <a:p>
            <a:pPr eaLnBrk="1" hangingPunct="1"/>
            <a:r>
              <a:rPr lang="en-US" sz="6600">
                <a:latin typeface="Times" charset="0"/>
                <a:ea typeface="ＭＳ Ｐゴシック" charset="0"/>
                <a:cs typeface="ＭＳ Ｐゴシック" charset="0"/>
              </a:rPr>
              <a:t>QUESTION</a:t>
            </a:r>
          </a:p>
        </p:txBody>
      </p:sp>
      <p:graphicFrame>
        <p:nvGraphicFramePr>
          <p:cNvPr id="38914" name="Object 2"/>
          <p:cNvGraphicFramePr>
            <a:graphicFrameLocks noChangeAspect="1"/>
          </p:cNvGraphicFramePr>
          <p:nvPr/>
        </p:nvGraphicFramePr>
        <p:xfrm>
          <a:off x="1828800" y="2362200"/>
          <a:ext cx="6224588" cy="3505200"/>
        </p:xfrm>
        <a:graphic>
          <a:graphicData uri="http://schemas.openxmlformats.org/presentationml/2006/ole">
            <mc:AlternateContent xmlns:mc="http://schemas.openxmlformats.org/markup-compatibility/2006">
              <mc:Choice xmlns:v="urn:schemas-microsoft-com:vml" Requires="v">
                <p:oleObj spid="_x0000_s1028" name="Document" r:id="rId3" imgW="7670800" imgH="4089400" progId="Word.Document.8">
                  <p:embed/>
                </p:oleObj>
              </mc:Choice>
              <mc:Fallback>
                <p:oleObj name="Document" r:id="rId3" imgW="7670800" imgH="40894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362200"/>
                        <a:ext cx="6224588" cy="350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8916" name="Rectangle 4"/>
          <p:cNvSpPr>
            <a:spLocks noChangeArrowheads="1"/>
          </p:cNvSpPr>
          <p:nvPr/>
        </p:nvSpPr>
        <p:spPr bwMode="auto">
          <a:xfrm>
            <a:off x="685800" y="10668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a:buClr>
                <a:schemeClr val="accent1"/>
              </a:buClr>
              <a:buSzPct val="70000"/>
            </a:pPr>
            <a:r>
              <a:rPr lang="en-US" sz="3200" b="1" i="1">
                <a:solidFill>
                  <a:srgbClr val="000680"/>
                </a:solidFill>
                <a:latin typeface="Times" charset="0"/>
              </a:rPr>
              <a:t>Solutions: molarity &amp; volume </a:t>
            </a:r>
            <a:r>
              <a:rPr lang="en-US" sz="3200" b="1" i="1">
                <a:solidFill>
                  <a:srgbClr val="000680"/>
                </a:solidFill>
                <a:latin typeface="Times" charset="0"/>
                <a:sym typeface="Symbol" charset="0"/>
              </a:rPr>
              <a:t></a:t>
            </a:r>
            <a:r>
              <a:rPr lang="en-US" sz="3200" b="1" i="1">
                <a:solidFill>
                  <a:srgbClr val="000680"/>
                </a:solidFill>
                <a:latin typeface="Times" charset="0"/>
              </a:rPr>
              <a:t> mass</a:t>
            </a:r>
          </a:p>
        </p:txBody>
      </p:sp>
      <p:sp>
        <p:nvSpPr>
          <p:cNvPr id="38917" name="Rectangle 19">
            <a:hlinkClick r:id="rId5"/>
          </p:cNvPr>
          <p:cNvSpPr>
            <a:spLocks noChangeArrowheads="1"/>
          </p:cNvSpPr>
          <p:nvPr/>
        </p:nvSpPr>
        <p:spPr bwMode="auto">
          <a:xfrm>
            <a:off x="457200" y="0"/>
            <a:ext cx="8305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solidFill>
                  <a:srgbClr val="000587"/>
                </a:solidFill>
                <a:latin typeface="Helvetica" charset="0"/>
              </a:rPr>
              <a:t>Seven Solutions Post Lab Questions</a:t>
            </a:r>
            <a:endParaRPr lang="en-US" sz="1800">
              <a:solidFill>
                <a:srgbClr val="000587"/>
              </a:solidFill>
              <a:latin typeface="Helvetica" charset="0"/>
              <a:hlinkClick r:id="rId6"/>
            </a:endParaRPr>
          </a:p>
          <a:p>
            <a:pPr algn="ctr"/>
            <a:r>
              <a:rPr lang="en-US" sz="1800">
                <a:solidFill>
                  <a:srgbClr val="000587"/>
                </a:solidFill>
                <a:latin typeface="Helvetica" charset="0"/>
              </a:rPr>
              <a:t>http://chemconnections.org/general/chem120/solutions-mixes.108.html</a:t>
            </a:r>
          </a:p>
        </p:txBody>
      </p:sp>
    </p:spTree>
    <p:extLst>
      <p:ext uri="{BB962C8B-B14F-4D97-AF65-F5344CB8AC3E}">
        <p14:creationId xmlns:p14="http://schemas.microsoft.com/office/powerpoint/2010/main" val="412356119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81000" y="360363"/>
            <a:ext cx="8382000" cy="1524000"/>
          </a:xfrm>
        </p:spPr>
        <p:txBody>
          <a:bodyPr/>
          <a:lstStyle/>
          <a:p>
            <a:pPr eaLnBrk="1" hangingPunct="1"/>
            <a:r>
              <a:rPr lang="en-US" sz="6600" dirty="0">
                <a:latin typeface="Times" charset="0"/>
                <a:ea typeface="ＭＳ Ｐゴシック" charset="0"/>
                <a:cs typeface="ＭＳ Ｐゴシック" charset="0"/>
              </a:rPr>
              <a:t>ANSWER</a:t>
            </a:r>
          </a:p>
        </p:txBody>
      </p:sp>
      <p:sp>
        <p:nvSpPr>
          <p:cNvPr id="39939" name="Rectangle 3"/>
          <p:cNvSpPr>
            <a:spLocks noChangeArrowheads="1"/>
          </p:cNvSpPr>
          <p:nvPr/>
        </p:nvSpPr>
        <p:spPr bwMode="auto">
          <a:xfrm>
            <a:off x="1152525" y="2293938"/>
            <a:ext cx="9842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40" name="Rectangle 4"/>
          <p:cNvSpPr>
            <a:spLocks noChangeArrowheads="1"/>
          </p:cNvSpPr>
          <p:nvPr/>
        </p:nvSpPr>
        <p:spPr bwMode="auto">
          <a:xfrm>
            <a:off x="2509838" y="2293938"/>
            <a:ext cx="9842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41" name="Rectangle 5"/>
          <p:cNvSpPr>
            <a:spLocks noChangeArrowheads="1"/>
          </p:cNvSpPr>
          <p:nvPr/>
        </p:nvSpPr>
        <p:spPr bwMode="auto">
          <a:xfrm>
            <a:off x="836613" y="2701925"/>
            <a:ext cx="984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42" name="Rectangle 6"/>
          <p:cNvSpPr>
            <a:spLocks noChangeArrowheads="1"/>
          </p:cNvSpPr>
          <p:nvPr/>
        </p:nvSpPr>
        <p:spPr bwMode="auto">
          <a:xfrm>
            <a:off x="7356475" y="3111500"/>
            <a:ext cx="984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43" name="Rectangle 7"/>
          <p:cNvSpPr>
            <a:spLocks noChangeArrowheads="1"/>
          </p:cNvSpPr>
          <p:nvPr/>
        </p:nvSpPr>
        <p:spPr bwMode="auto">
          <a:xfrm>
            <a:off x="2063750" y="3521075"/>
            <a:ext cx="984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44" name="Rectangle 8"/>
          <p:cNvSpPr>
            <a:spLocks noChangeArrowheads="1"/>
          </p:cNvSpPr>
          <p:nvPr/>
        </p:nvSpPr>
        <p:spPr bwMode="auto">
          <a:xfrm>
            <a:off x="836613" y="3929063"/>
            <a:ext cx="9842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45" name="Rectangle 9"/>
          <p:cNvSpPr>
            <a:spLocks noChangeArrowheads="1"/>
          </p:cNvSpPr>
          <p:nvPr/>
        </p:nvSpPr>
        <p:spPr bwMode="auto">
          <a:xfrm>
            <a:off x="2039938" y="4338638"/>
            <a:ext cx="9842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46" name="Rectangle 10"/>
          <p:cNvSpPr>
            <a:spLocks noChangeArrowheads="1"/>
          </p:cNvSpPr>
          <p:nvPr/>
        </p:nvSpPr>
        <p:spPr bwMode="auto">
          <a:xfrm>
            <a:off x="5757863" y="4338638"/>
            <a:ext cx="9842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grpSp>
        <p:nvGrpSpPr>
          <p:cNvPr id="39947" name="Group 11"/>
          <p:cNvGrpSpPr>
            <a:grpSpLocks/>
          </p:cNvGrpSpPr>
          <p:nvPr/>
        </p:nvGrpSpPr>
        <p:grpSpPr bwMode="auto">
          <a:xfrm>
            <a:off x="836613" y="2293938"/>
            <a:ext cx="7850185" cy="3444875"/>
            <a:chOff x="527" y="1445"/>
            <a:chExt cx="4945" cy="2170"/>
          </a:xfrm>
        </p:grpSpPr>
        <p:sp>
          <p:nvSpPr>
            <p:cNvPr id="39951" name="Rectangle 12"/>
            <p:cNvSpPr>
              <a:spLocks noChangeArrowheads="1"/>
            </p:cNvSpPr>
            <p:nvPr/>
          </p:nvSpPr>
          <p:spPr bwMode="auto">
            <a:xfrm>
              <a:off x="527" y="1445"/>
              <a:ext cx="22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B)</a:t>
              </a:r>
              <a:endParaRPr lang="en-US">
                <a:latin typeface="Times" charset="0"/>
              </a:endParaRPr>
            </a:p>
          </p:txBody>
        </p:sp>
        <p:sp>
          <p:nvSpPr>
            <p:cNvPr id="39952" name="Rectangle 13"/>
            <p:cNvSpPr>
              <a:spLocks noChangeArrowheads="1"/>
            </p:cNvSpPr>
            <p:nvPr/>
          </p:nvSpPr>
          <p:spPr bwMode="auto">
            <a:xfrm>
              <a:off x="958" y="1445"/>
              <a:ext cx="62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5.11 g</a:t>
              </a:r>
              <a:endParaRPr lang="en-US">
                <a:latin typeface="Times" charset="0"/>
              </a:endParaRPr>
            </a:p>
          </p:txBody>
        </p:sp>
        <p:sp>
          <p:nvSpPr>
            <p:cNvPr id="39953" name="Rectangle 16"/>
            <p:cNvSpPr>
              <a:spLocks noChangeArrowheads="1"/>
            </p:cNvSpPr>
            <p:nvPr/>
          </p:nvSpPr>
          <p:spPr bwMode="auto">
            <a:xfrm>
              <a:off x="527" y="2733"/>
              <a:ext cx="761"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Volume</a:t>
              </a:r>
              <a:endParaRPr lang="en-US">
                <a:latin typeface="Times" charset="0"/>
              </a:endParaRPr>
            </a:p>
          </p:txBody>
        </p:sp>
        <p:sp>
          <p:nvSpPr>
            <p:cNvPr id="39954" name="Rectangle 17"/>
            <p:cNvSpPr>
              <a:spLocks noChangeArrowheads="1"/>
            </p:cNvSpPr>
            <p:nvPr/>
          </p:nvSpPr>
          <p:spPr bwMode="auto">
            <a:xfrm>
              <a:off x="1347" y="2733"/>
              <a:ext cx="228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(L) times concentration</a:t>
              </a:r>
              <a:endParaRPr lang="en-US">
                <a:latin typeface="Times" charset="0"/>
              </a:endParaRPr>
            </a:p>
          </p:txBody>
        </p:sp>
        <p:sp>
          <p:nvSpPr>
            <p:cNvPr id="39955" name="Rectangle 18"/>
            <p:cNvSpPr>
              <a:spLocks noChangeArrowheads="1"/>
            </p:cNvSpPr>
            <p:nvPr/>
          </p:nvSpPr>
          <p:spPr bwMode="auto">
            <a:xfrm>
              <a:off x="3689" y="2733"/>
              <a:ext cx="1347"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(mol/L) gives </a:t>
              </a:r>
              <a:endParaRPr lang="en-US">
                <a:latin typeface="Times" charset="0"/>
              </a:endParaRPr>
            </a:p>
          </p:txBody>
        </p:sp>
        <p:sp>
          <p:nvSpPr>
            <p:cNvPr id="39956" name="Rectangle 19"/>
            <p:cNvSpPr>
              <a:spLocks noChangeArrowheads="1"/>
            </p:cNvSpPr>
            <p:nvPr/>
          </p:nvSpPr>
          <p:spPr bwMode="auto">
            <a:xfrm>
              <a:off x="527" y="3072"/>
              <a:ext cx="4945"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sz="2800" dirty="0">
                  <a:solidFill>
                    <a:srgbClr val="519EC1"/>
                  </a:solidFill>
                  <a:latin typeface="Arial" charset="0"/>
                </a:rPr>
                <a:t>moles. Moles are then converted to </a:t>
              </a:r>
              <a:r>
                <a:rPr lang="en-US" sz="2800" dirty="0" smtClean="0">
                  <a:solidFill>
                    <a:srgbClr val="519EC1"/>
                  </a:solidFill>
                  <a:latin typeface="Arial" charset="0"/>
                </a:rPr>
                <a:t>grams multiplying by the molar mass.</a:t>
              </a:r>
              <a:endParaRPr lang="en-US" dirty="0">
                <a:latin typeface="Times" charset="0"/>
              </a:endParaRPr>
            </a:p>
          </p:txBody>
        </p:sp>
      </p:grpSp>
      <p:sp>
        <p:nvSpPr>
          <p:cNvPr id="39948" name="Rectangle 20"/>
          <p:cNvSpPr>
            <a:spLocks noChangeArrowheads="1"/>
          </p:cNvSpPr>
          <p:nvPr/>
        </p:nvSpPr>
        <p:spPr bwMode="auto">
          <a:xfrm>
            <a:off x="7577138" y="4746625"/>
            <a:ext cx="984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49" name="Rectangle 21"/>
          <p:cNvSpPr>
            <a:spLocks noChangeArrowheads="1"/>
          </p:cNvSpPr>
          <p:nvPr/>
        </p:nvSpPr>
        <p:spPr bwMode="auto">
          <a:xfrm>
            <a:off x="836613" y="5156200"/>
            <a:ext cx="984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 </a:t>
            </a:r>
            <a:endParaRPr lang="en-US">
              <a:latin typeface="Times" charset="0"/>
            </a:endParaRPr>
          </a:p>
        </p:txBody>
      </p:sp>
      <p:sp>
        <p:nvSpPr>
          <p:cNvPr id="39950" name="Rectangle 19">
            <a:hlinkClick r:id="rId2"/>
          </p:cNvPr>
          <p:cNvSpPr>
            <a:spLocks noChangeArrowheads="1"/>
          </p:cNvSpPr>
          <p:nvPr/>
        </p:nvSpPr>
        <p:spPr bwMode="auto">
          <a:xfrm>
            <a:off x="381000" y="3124200"/>
            <a:ext cx="8305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solidFill>
                  <a:srgbClr val="000587"/>
                </a:solidFill>
                <a:latin typeface="Helvetica" charset="0"/>
              </a:rPr>
              <a:t>Seven Solutions Post Lab Questions</a:t>
            </a:r>
            <a:endParaRPr lang="en-US" sz="1800" dirty="0">
              <a:solidFill>
                <a:srgbClr val="000587"/>
              </a:solidFill>
              <a:latin typeface="Helvetica" charset="0"/>
              <a:hlinkClick r:id="rId3"/>
            </a:endParaRPr>
          </a:p>
          <a:p>
            <a:pPr algn="ctr"/>
            <a:r>
              <a:rPr lang="en-US" sz="1800" dirty="0">
                <a:solidFill>
                  <a:srgbClr val="000587"/>
                </a:solidFill>
                <a:latin typeface="Helvetica" charset="0"/>
              </a:rPr>
              <a:t>http://</a:t>
            </a:r>
            <a:r>
              <a:rPr lang="en-US" sz="1800" dirty="0" err="1">
                <a:solidFill>
                  <a:srgbClr val="000587"/>
                </a:solidFill>
                <a:latin typeface="Helvetica" charset="0"/>
              </a:rPr>
              <a:t>chemconnections.org</a:t>
            </a:r>
            <a:r>
              <a:rPr lang="en-US" sz="1800" dirty="0">
                <a:solidFill>
                  <a:srgbClr val="000587"/>
                </a:solidFill>
                <a:latin typeface="Helvetica" charset="0"/>
              </a:rPr>
              <a:t>/general/chem120/solutions-mixes.108.html</a:t>
            </a:r>
          </a:p>
        </p:txBody>
      </p:sp>
    </p:spTree>
    <p:extLst>
      <p:ext uri="{BB962C8B-B14F-4D97-AF65-F5344CB8AC3E}">
        <p14:creationId xmlns:p14="http://schemas.microsoft.com/office/powerpoint/2010/main" val="747445417"/>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Chemical Reactions</a:t>
            </a:r>
          </a:p>
        </p:txBody>
      </p:sp>
      <p:sp>
        <p:nvSpPr>
          <p:cNvPr id="20484" name="Rectangle 3"/>
          <p:cNvSpPr>
            <a:spLocks noGrp="1" noChangeArrowheads="1"/>
          </p:cNvSpPr>
          <p:nvPr>
            <p:ph idx="1"/>
          </p:nvPr>
        </p:nvSpPr>
        <p:spPr>
          <a:xfrm>
            <a:off x="1600200" y="1524000"/>
            <a:ext cx="8229600" cy="4525963"/>
          </a:xfrm>
        </p:spPr>
        <p:txBody>
          <a:bodyPr/>
          <a:lstStyle/>
          <a:p>
            <a:pPr eaLnBrk="1" hangingPunct="1">
              <a:buFont typeface="Arial" charset="0"/>
              <a:buNone/>
            </a:pPr>
            <a:r>
              <a:rPr lang="en-US" dirty="0" smtClean="0">
                <a:latin typeface="Calibri" charset="0"/>
                <a:ea typeface="ＭＳ Ｐゴシック" charset="0"/>
                <a:cs typeface="ＭＳ Ｐゴシック" charset="0"/>
              </a:rPr>
              <a:t>Separating the Ethanol Produced</a:t>
            </a:r>
            <a:endParaRPr lang="en-US" dirty="0">
              <a:latin typeface="Calibri" charset="0"/>
              <a:ea typeface="ＭＳ Ｐゴシック" charset="0"/>
              <a:cs typeface="ＭＳ Ｐゴシック" charset="0"/>
            </a:endParaRPr>
          </a:p>
          <a:p>
            <a:pPr lvl="1" eaLnBrk="1" hangingPunct="1">
              <a:buFont typeface="Arial" charset="0"/>
              <a:buNone/>
            </a:pPr>
            <a:r>
              <a:rPr lang="en-US" dirty="0">
                <a:latin typeface="Calibri" charset="0"/>
                <a:ea typeface="ＭＳ Ｐゴシック" charset="0"/>
                <a:cs typeface="ＭＳ Ｐゴシック" charset="0"/>
              </a:rPr>
              <a:t>Fermentation / </a:t>
            </a:r>
            <a:r>
              <a:rPr lang="en-US" dirty="0">
                <a:solidFill>
                  <a:srgbClr val="FF0000"/>
                </a:solidFill>
                <a:latin typeface="Calibri" charset="0"/>
                <a:ea typeface="ＭＳ Ｐゴシック" charset="0"/>
                <a:cs typeface="ＭＳ Ｐゴシック" charset="0"/>
              </a:rPr>
              <a:t>Distillation</a:t>
            </a:r>
            <a:r>
              <a:rPr lang="en-US" dirty="0">
                <a:latin typeface="Calibri" charset="0"/>
                <a:ea typeface="ＭＳ Ｐゴシック" charset="0"/>
                <a:cs typeface="ＭＳ Ｐゴシック" charset="0"/>
              </a:rPr>
              <a:t> </a:t>
            </a:r>
            <a:r>
              <a:rPr lang="en-US" sz="2000" dirty="0">
                <a:latin typeface="Calibri" charset="0"/>
                <a:ea typeface="ＭＳ Ｐゴシック" charset="0"/>
                <a:cs typeface="ＭＳ Ｐゴシック" charset="0"/>
              </a:rPr>
              <a:t>pp.63-67</a:t>
            </a:r>
          </a:p>
        </p:txBody>
      </p:sp>
      <p:graphicFrame>
        <p:nvGraphicFramePr>
          <p:cNvPr id="20482"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20520" name="Microsoft ClipArt Gallery" r:id="rId4" imgW="1574800" imgH="1612900" progId="">
                  <p:embed/>
                </p:oleObj>
              </mc:Choice>
              <mc:Fallback>
                <p:oleObj name="Microsoft ClipArt Gallery" r:id="rId4" imgW="1574800" imgH="16129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048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2824163"/>
            <a:ext cx="762000" cy="1912937"/>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20486" name="Rectangle 5"/>
          <p:cNvSpPr>
            <a:spLocks noChangeArrowheads="1"/>
          </p:cNvSpPr>
          <p:nvPr/>
        </p:nvSpPr>
        <p:spPr bwMode="auto">
          <a:xfrm>
            <a:off x="1905000" y="5181600"/>
            <a:ext cx="541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i="1">
                <a:hlinkClick r:id="rId7"/>
              </a:rPr>
              <a:t>http://www.piney.com/BabNinkasi.html</a:t>
            </a:r>
            <a:r>
              <a:rPr lang="en-US" sz="2000"/>
              <a:t>) </a:t>
            </a:r>
          </a:p>
        </p:txBody>
      </p:sp>
      <p:sp>
        <p:nvSpPr>
          <p:cNvPr id="20487" name="TextBox 6"/>
          <p:cNvSpPr txBox="1">
            <a:spLocks noChangeArrowheads="1"/>
          </p:cNvSpPr>
          <p:nvPr/>
        </p:nvSpPr>
        <p:spPr bwMode="auto">
          <a:xfrm>
            <a:off x="2057400" y="4567238"/>
            <a:ext cx="4800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20488" name="Rectangle 8"/>
          <p:cNvSpPr>
            <a:spLocks noChangeArrowheads="1"/>
          </p:cNvSpPr>
          <p:nvPr/>
        </p:nvSpPr>
        <p:spPr bwMode="auto">
          <a:xfrm>
            <a:off x="3429000" y="1187450"/>
            <a:ext cx="1957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To DO </a:t>
            </a:r>
            <a:r>
              <a:rPr lang="en-US" u="sng">
                <a:solidFill>
                  <a:srgbClr val="FF0000"/>
                </a:solidFill>
              </a:rPr>
              <a:t>Today</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1219200" y="1447800"/>
            <a:ext cx="8229600" cy="4525963"/>
          </a:xfrm>
        </p:spPr>
        <p:txBody>
          <a:bodyPr/>
          <a:lstStyle/>
          <a:p>
            <a:pPr eaLnBrk="1" hangingPunct="1">
              <a:buFont typeface="Arial" charset="0"/>
              <a:buNone/>
            </a:pPr>
            <a:r>
              <a:rPr lang="en-US">
                <a:latin typeface="Calibri" charset="0"/>
                <a:ea typeface="ＭＳ Ｐゴシック" charset="0"/>
                <a:cs typeface="ＭＳ Ｐゴシック" charset="0"/>
              </a:rPr>
              <a:t>Biological Reactions: Enzyme Catalysts</a:t>
            </a:r>
          </a:p>
          <a:p>
            <a:pPr lvl="1" eaLnBrk="1" hangingPunct="1">
              <a:buFont typeface="Arial" charset="0"/>
              <a:buNone/>
            </a:pPr>
            <a:r>
              <a:rPr lang="en-US">
                <a:latin typeface="Calibri" charset="0"/>
                <a:ea typeface="ＭＳ Ｐゴシック" charset="0"/>
                <a:cs typeface="ＭＳ Ｐゴシック" charset="0"/>
              </a:rPr>
              <a:t>Fermentation / </a:t>
            </a:r>
            <a:r>
              <a:rPr lang="en-US">
                <a:solidFill>
                  <a:srgbClr val="FF0000"/>
                </a:solidFill>
                <a:latin typeface="Calibri" charset="0"/>
                <a:ea typeface="ＭＳ Ｐゴシック" charset="0"/>
                <a:cs typeface="ＭＳ Ｐゴシック" charset="0"/>
              </a:rPr>
              <a:t>Distillation</a:t>
            </a:r>
            <a:endParaRPr lang="en-US" sz="2000">
              <a:latin typeface="Calibri" charset="0"/>
              <a:ea typeface="ＭＳ Ｐゴシック" charset="0"/>
              <a:cs typeface="ＭＳ Ｐゴシック" charset="0"/>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824163"/>
            <a:ext cx="762000" cy="1912937"/>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8" descr="Beer-Ninkasi-Dana Garves.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2800" y="87313"/>
            <a:ext cx="5080000" cy="646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4">
            <a:hlinkClick r:id="rId5"/>
          </p:cNvPr>
          <p:cNvSpPr>
            <a:spLocks noChangeArrowheads="1"/>
          </p:cNvSpPr>
          <p:nvPr/>
        </p:nvSpPr>
        <p:spPr bwMode="auto">
          <a:xfrm>
            <a:off x="381000" y="87313"/>
            <a:ext cx="838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a:t>http://chemconnections.org/general/chem108/Beer-Ninkasi-Dana%20Garves.pdf</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Screen Shot 2016-10-16 at 11.04.10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095375"/>
            <a:ext cx="8007350"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Box 3"/>
          <p:cNvSpPr txBox="1">
            <a:spLocks noChangeArrowheads="1"/>
          </p:cNvSpPr>
          <p:nvPr/>
        </p:nvSpPr>
        <p:spPr bwMode="auto">
          <a:xfrm>
            <a:off x="1524000" y="228600"/>
            <a:ext cx="6248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i="1">
                <a:solidFill>
                  <a:srgbClr val="FF0000"/>
                </a:solidFill>
              </a:rPr>
              <a:t>Energy: Heat: Enthalpy (ΔH)</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228600"/>
            <a:ext cx="3810000" cy="1162050"/>
          </a:xfrm>
        </p:spPr>
        <p:txBody>
          <a:bodyPr/>
          <a:lstStyle/>
          <a:p>
            <a:r>
              <a:rPr lang="en-US" sz="3200">
                <a:latin typeface="Arial" charset="0"/>
                <a:ea typeface="ＭＳ Ｐゴシック" charset="0"/>
                <a:cs typeface="ＭＳ Ｐゴシック" charset="0"/>
              </a:rPr>
              <a:t>Distillation</a:t>
            </a:r>
          </a:p>
        </p:txBody>
      </p:sp>
      <p:pic>
        <p:nvPicPr>
          <p:cNvPr id="28675" name="Picture 3" descr="Picture 20.png">
            <a:hlinkClick r:id="rId2" action="ppaction://hlinkfile"/>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524000"/>
            <a:ext cx="533400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 Box 3"/>
          <p:cNvSpPr txBox="1">
            <a:spLocks noChangeArrowheads="1"/>
          </p:cNvSpPr>
          <p:nvPr/>
        </p:nvSpPr>
        <p:spPr bwMode="auto">
          <a:xfrm>
            <a:off x="1447800" y="5638800"/>
            <a:ext cx="65579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a:latin typeface="Arial Narrow" charset="0"/>
              </a:rPr>
              <a:t>Oil Refining:</a:t>
            </a:r>
            <a:r>
              <a:rPr lang="en-US" dirty="0">
                <a:latin typeface="Arial Narrow" charset="0"/>
              </a:rPr>
              <a:t> </a:t>
            </a:r>
          </a:p>
          <a:p>
            <a:pPr algn="ctr" eaLnBrk="1" hangingPunct="1"/>
            <a:r>
              <a:rPr lang="en-US" dirty="0">
                <a:latin typeface="Times New Roman" charset="0"/>
                <a:hlinkClick r:id="rId4"/>
              </a:rPr>
              <a:t>http://science.howstuffworks.com/oil-refining4.htm</a:t>
            </a:r>
            <a:endParaRPr lang="en-US" dirty="0">
              <a:latin typeface="Times New Roman" charset="0"/>
            </a:endParaRPr>
          </a:p>
        </p:txBody>
      </p:sp>
      <p:sp>
        <p:nvSpPr>
          <p:cNvPr id="28677" name="Rectangle 5">
            <a:hlinkClick r:id="rId5"/>
          </p:cNvPr>
          <p:cNvSpPr>
            <a:spLocks noChangeArrowheads="1"/>
          </p:cNvSpPr>
          <p:nvPr/>
        </p:nvSpPr>
        <p:spPr bwMode="auto">
          <a:xfrm>
            <a:off x="4114800" y="80645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t>http://chemconnections.org/general/movies/html-swf/oil-refining.swf</a:t>
            </a:r>
          </a:p>
        </p:txBody>
      </p:sp>
      <p:pic>
        <p:nvPicPr>
          <p:cNvPr id="28678" name="Picture 6" descr="Screen Shot 2017-10-09 at 5.12.14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Screen Shot 2016-10-16 at 10.57.02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092200"/>
            <a:ext cx="80645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419600" y="3886200"/>
            <a:ext cx="3124200" cy="461665"/>
          </a:xfrm>
          <a:prstGeom prst="rect">
            <a:avLst/>
          </a:prstGeom>
          <a:noFill/>
        </p:spPr>
        <p:txBody>
          <a:bodyPr wrap="square" rtlCol="0">
            <a:spAutoFit/>
          </a:bodyPr>
          <a:lstStyle/>
          <a:p>
            <a:r>
              <a:rPr lang="en-US" dirty="0" smtClean="0">
                <a:solidFill>
                  <a:srgbClr val="FF0000"/>
                </a:solidFill>
              </a:rPr>
              <a:t>A) endothermic</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533400"/>
            <a:ext cx="7543800" cy="1077218"/>
          </a:xfrm>
          <a:prstGeom prst="rect">
            <a:avLst/>
          </a:prstGeom>
          <a:noFill/>
        </p:spPr>
        <p:txBody>
          <a:bodyPr wrap="square" rtlCol="0">
            <a:spAutoFit/>
          </a:bodyPr>
          <a:lstStyle/>
          <a:p>
            <a:r>
              <a:rPr lang="en-US" dirty="0" smtClean="0">
                <a:solidFill>
                  <a:srgbClr val="FF0000"/>
                </a:solidFill>
              </a:rPr>
              <a:t>Distillation involves heating.</a:t>
            </a:r>
          </a:p>
          <a:p>
            <a:endParaRPr lang="en-US" sz="1600" dirty="0" smtClean="0">
              <a:solidFill>
                <a:srgbClr val="FF0000"/>
              </a:solidFill>
            </a:endParaRPr>
          </a:p>
          <a:p>
            <a:r>
              <a:rPr lang="en-US" dirty="0" smtClean="0"/>
              <a:t>How could distillation be done @ lower temperatures?</a:t>
            </a:r>
            <a:endParaRPr lang="en-US" dirty="0"/>
          </a:p>
        </p:txBody>
      </p:sp>
      <p:grpSp>
        <p:nvGrpSpPr>
          <p:cNvPr id="5" name="Group 4"/>
          <p:cNvGrpSpPr/>
          <p:nvPr/>
        </p:nvGrpSpPr>
        <p:grpSpPr>
          <a:xfrm>
            <a:off x="2071113" y="1874497"/>
            <a:ext cx="4786887" cy="4633775"/>
            <a:chOff x="2071113" y="1874497"/>
            <a:chExt cx="4786887" cy="4633775"/>
          </a:xfrm>
        </p:grpSpPr>
        <p:pic>
          <p:nvPicPr>
            <p:cNvPr id="3" name="Picture 2" descr="Screen Shot 2018-11-04 at 8.59.0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600" y="1874497"/>
              <a:ext cx="3530600" cy="4145303"/>
            </a:xfrm>
            <a:prstGeom prst="rect">
              <a:avLst/>
            </a:prstGeom>
            <a:ln>
              <a:solidFill>
                <a:schemeClr val="tx1"/>
              </a:solidFill>
            </a:ln>
          </p:spPr>
        </p:pic>
        <p:sp>
          <p:nvSpPr>
            <p:cNvPr id="4" name="TextBox 3"/>
            <p:cNvSpPr txBox="1"/>
            <p:nvPr/>
          </p:nvSpPr>
          <p:spPr>
            <a:xfrm>
              <a:off x="2071113" y="6046607"/>
              <a:ext cx="4786887" cy="461665"/>
            </a:xfrm>
            <a:prstGeom prst="rect">
              <a:avLst/>
            </a:prstGeom>
            <a:noFill/>
          </p:spPr>
          <p:txBody>
            <a:bodyPr wrap="none" rtlCol="0">
              <a:spAutoFit/>
            </a:bodyPr>
            <a:lstStyle/>
            <a:p>
              <a:r>
                <a:rPr lang="en-US" dirty="0" smtClean="0"/>
                <a:t>One of many products being sold.</a:t>
              </a:r>
              <a:endParaRPr lang="en-US" dirty="0"/>
            </a:p>
          </p:txBody>
        </p:sp>
      </p:grpSp>
    </p:spTree>
    <p:extLst>
      <p:ext uri="{BB962C8B-B14F-4D97-AF65-F5344CB8AC3E}">
        <p14:creationId xmlns:p14="http://schemas.microsoft.com/office/powerpoint/2010/main" val="38927304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19200" y="228600"/>
            <a:ext cx="7772400" cy="1162050"/>
          </a:xfrm>
          <a:noFill/>
        </p:spPr>
        <p:txBody>
          <a:bodyPr anchor="ctr"/>
          <a:lstStyle/>
          <a:p>
            <a:pPr eaLnBrk="1" hangingPunct="1"/>
            <a:r>
              <a:rPr lang="en-US">
                <a:latin typeface="Times" charset="0"/>
                <a:ea typeface="ＭＳ Ｐゴシック" charset="0"/>
                <a:cs typeface="ＭＳ Ｐゴシック" charset="0"/>
              </a:rPr>
              <a:t>Water : </a:t>
            </a:r>
            <a:r>
              <a:rPr lang="ja-JP" altLang="en-US" sz="4000">
                <a:latin typeface="Times" charset="0"/>
                <a:ea typeface="ＭＳ Ｐゴシック" charset="0"/>
                <a:cs typeface="ＭＳ Ｐゴシック" charset="0"/>
              </a:rPr>
              <a:t>“</a:t>
            </a:r>
            <a:r>
              <a:rPr lang="en-US" altLang="ja-JP" sz="4000">
                <a:latin typeface="Times" charset="0"/>
                <a:ea typeface="ＭＳ Ｐゴシック" charset="0"/>
                <a:cs typeface="ＭＳ Ｐゴシック" charset="0"/>
              </a:rPr>
              <a:t>The Universal</a:t>
            </a:r>
            <a:r>
              <a:rPr lang="ja-JP" altLang="en-US" sz="4000">
                <a:latin typeface="Times" charset="0"/>
                <a:ea typeface="ＭＳ Ｐゴシック" charset="0"/>
                <a:cs typeface="ＭＳ Ｐゴシック" charset="0"/>
              </a:rPr>
              <a:t>”</a:t>
            </a:r>
            <a:r>
              <a:rPr lang="en-US" altLang="ja-JP" sz="4000">
                <a:latin typeface="Times" charset="0"/>
                <a:ea typeface="ＭＳ Ｐゴシック" charset="0"/>
                <a:cs typeface="ＭＳ Ｐゴシック" charset="0"/>
              </a:rPr>
              <a:t> Solvent</a:t>
            </a:r>
            <a:endParaRPr lang="en-US" sz="4000">
              <a:latin typeface="Times" charset="0"/>
              <a:ea typeface="ＭＳ Ｐゴシック" charset="0"/>
              <a:cs typeface="ＭＳ Ｐゴシック" charset="0"/>
            </a:endParaRPr>
          </a:p>
        </p:txBody>
      </p:sp>
      <p:pic>
        <p:nvPicPr>
          <p:cNvPr id="21509" name="Picture 5" descr="FG14_01.JPG                                                    0000741ECorwin                         B6D524B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447800"/>
            <a:ext cx="36830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1066800" y="1219200"/>
            <a:ext cx="7467600" cy="4724400"/>
            <a:chOff x="1066800" y="1219200"/>
            <a:chExt cx="7467600" cy="4724400"/>
          </a:xfrm>
        </p:grpSpPr>
        <p:pic>
          <p:nvPicPr>
            <p:cNvPr id="21510" name="Picture 6" descr="FG14_01-01.JPG                                                 0000741ECorwin                         B6D524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057400"/>
              <a:ext cx="5181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7"/>
            <p:cNvSpPr txBox="1">
              <a:spLocks noChangeArrowheads="1"/>
            </p:cNvSpPr>
            <p:nvPr/>
          </p:nvSpPr>
          <p:spPr bwMode="auto">
            <a:xfrm>
              <a:off x="1066800" y="1219200"/>
              <a:ext cx="7467600" cy="83099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ltLang="ja-JP" dirty="0" smtClean="0"/>
                <a:t>The ethanol product is </a:t>
              </a:r>
              <a:r>
                <a:rPr lang="en-US" altLang="ja-JP" b="1" dirty="0" smtClean="0">
                  <a:solidFill>
                    <a:schemeClr val="tx2">
                      <a:lumMod val="60000"/>
                      <a:lumOff val="40000"/>
                    </a:schemeClr>
                  </a:solidFill>
                </a:rPr>
                <a:t>miscible</a:t>
              </a:r>
              <a:r>
                <a:rPr lang="en-US" altLang="ja-JP" b="1" dirty="0" smtClean="0"/>
                <a:t> </a:t>
              </a:r>
              <a:r>
                <a:rPr lang="en-US" altLang="ja-JP" dirty="0" smtClean="0"/>
                <a:t>in water and both vaporize when the solution is distilled.</a:t>
              </a:r>
              <a:endParaRPr lang="en-US" dirty="0"/>
            </a:p>
          </p:txBody>
        </p:sp>
      </p:grpSp>
      <p:sp>
        <p:nvSpPr>
          <p:cNvPr id="3" name="TextBox 2"/>
          <p:cNvSpPr txBox="1"/>
          <p:nvPr/>
        </p:nvSpPr>
        <p:spPr>
          <a:xfrm>
            <a:off x="3581400" y="3436203"/>
            <a:ext cx="1905000" cy="830997"/>
          </a:xfrm>
          <a:prstGeom prst="rect">
            <a:avLst/>
          </a:prstGeom>
          <a:solidFill>
            <a:schemeClr val="tx2">
              <a:lumMod val="60000"/>
              <a:lumOff val="40000"/>
            </a:schemeClr>
          </a:solidFill>
        </p:spPr>
        <p:txBody>
          <a:bodyPr wrap="square" rtlCol="0">
            <a:spAutoFit/>
          </a:bodyPr>
          <a:lstStyle/>
          <a:p>
            <a:endParaRPr lang="en-US" dirty="0" smtClean="0"/>
          </a:p>
          <a:p>
            <a:endParaRPr lang="en-US" dirty="0"/>
          </a:p>
        </p:txBody>
      </p:sp>
      <p:pic>
        <p:nvPicPr>
          <p:cNvPr id="4" name="Picture 3" descr="Screen Shot 2018-11-05 at 8.07.2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3581400"/>
            <a:ext cx="914400" cy="607246"/>
          </a:xfrm>
          <a:prstGeom prst="rect">
            <a:avLst/>
          </a:prstGeom>
        </p:spPr>
      </p:pic>
      <p:sp>
        <p:nvSpPr>
          <p:cNvPr id="5" name="TextBox 4"/>
          <p:cNvSpPr txBox="1"/>
          <p:nvPr/>
        </p:nvSpPr>
        <p:spPr>
          <a:xfrm>
            <a:off x="3048000" y="5562600"/>
            <a:ext cx="1752600" cy="457200"/>
          </a:xfrm>
          <a:prstGeom prst="rect">
            <a:avLst/>
          </a:prstGeom>
          <a:solidFill>
            <a:schemeClr val="bg1"/>
          </a:solidFill>
        </p:spPr>
        <p:txBody>
          <a:bodyPr wrap="square" rtlCol="0">
            <a:spAutoFit/>
          </a:bodyPr>
          <a:lstStyle/>
          <a:p>
            <a:endParaRPr lang="en-US" dirty="0"/>
          </a:p>
        </p:txBody>
      </p:sp>
      <p:sp>
        <p:nvSpPr>
          <p:cNvPr id="11" name="TextBox 10"/>
          <p:cNvSpPr txBox="1"/>
          <p:nvPr/>
        </p:nvSpPr>
        <p:spPr>
          <a:xfrm>
            <a:off x="4038600" y="1981200"/>
            <a:ext cx="1752600"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2559721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828800" y="361950"/>
            <a:ext cx="6705600" cy="1162050"/>
          </a:xfrm>
        </p:spPr>
        <p:txBody>
          <a:bodyPr/>
          <a:lstStyle/>
          <a:p>
            <a:r>
              <a:rPr lang="en-US" sz="3200">
                <a:latin typeface="Arial" charset="0"/>
                <a:ea typeface="ＭＳ Ｐゴシック" charset="0"/>
                <a:cs typeface="ＭＳ Ｐゴシック" charset="0"/>
              </a:rPr>
              <a:t>Theoretical &amp; Percent Yield</a:t>
            </a:r>
          </a:p>
        </p:txBody>
      </p:sp>
      <p:sp>
        <p:nvSpPr>
          <p:cNvPr id="29699" name="Rectangle 5">
            <a:hlinkClick r:id="rId2"/>
          </p:cNvPr>
          <p:cNvSpPr>
            <a:spLocks noChangeArrowheads="1"/>
          </p:cNvSpPr>
          <p:nvPr/>
        </p:nvSpPr>
        <p:spPr bwMode="auto">
          <a:xfrm>
            <a:off x="3276600" y="124460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a:t>
            </a:r>
            <a:r>
              <a:rPr lang="en-US" sz="1600" dirty="0" err="1"/>
              <a:t>chemconnections.org</a:t>
            </a:r>
            <a:r>
              <a:rPr lang="en-US" sz="1600" dirty="0"/>
              <a:t>/general/movies/html-</a:t>
            </a:r>
            <a:r>
              <a:rPr lang="en-US" sz="1600" dirty="0" err="1"/>
              <a:t>swf</a:t>
            </a:r>
            <a:r>
              <a:rPr lang="en-US" sz="1600" dirty="0"/>
              <a:t>/oil-</a:t>
            </a:r>
            <a:r>
              <a:rPr lang="en-US" sz="1600" dirty="0" err="1"/>
              <a:t>refining.swf</a:t>
            </a:r>
            <a:endParaRPr lang="en-US" sz="1600" dirty="0"/>
          </a:p>
        </p:txBody>
      </p:sp>
      <p:pic>
        <p:nvPicPr>
          <p:cNvPr id="29700" name="Picture 6" descr="Screen Shot 2017-10-09 at 5.12.1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descr="Screen Shot 2017-10-09 at 5.15.1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828800"/>
            <a:ext cx="59118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8" descr="Screen Shot 2017-10-09 at 5.17.44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4876800"/>
            <a:ext cx="41148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Box 9"/>
          <p:cNvSpPr txBox="1">
            <a:spLocks noChangeArrowheads="1"/>
          </p:cNvSpPr>
          <p:nvPr/>
        </p:nvSpPr>
        <p:spPr bwMode="auto">
          <a:xfrm>
            <a:off x="2971800" y="3810000"/>
            <a:ext cx="5911850" cy="193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sp>
        <p:nvSpPr>
          <p:cNvPr id="2" name="TextBox 1"/>
          <p:cNvSpPr txBox="1"/>
          <p:nvPr/>
        </p:nvSpPr>
        <p:spPr>
          <a:xfrm>
            <a:off x="3276600" y="3886200"/>
            <a:ext cx="5257800" cy="2616101"/>
          </a:xfrm>
          <a:prstGeom prst="rect">
            <a:avLst/>
          </a:prstGeom>
          <a:noFill/>
        </p:spPr>
        <p:txBody>
          <a:bodyPr wrap="square" rtlCol="0">
            <a:spAutoFit/>
          </a:bodyPr>
          <a:lstStyle/>
          <a:p>
            <a:pPr algn="ctr"/>
            <a:r>
              <a:rPr lang="en-US" sz="2000" i="1" dirty="0" smtClean="0">
                <a:solidFill>
                  <a:srgbClr val="990000"/>
                </a:solidFill>
              </a:rPr>
              <a:t>The ethanol produced in the fermentation is  distilled along with the water used. The liquid collected is ethanol  mixed in with the water, which is the solvent. The amount dissolved will be calculated by experimentally determining the solution’s density.</a:t>
            </a:r>
          </a:p>
          <a:p>
            <a:pPr algn="ctr"/>
            <a:endParaRPr lang="en-US" sz="2000" i="1" dirty="0" smtClean="0">
              <a:solidFill>
                <a:srgbClr val="990000"/>
              </a:solidFill>
            </a:endParaRPr>
          </a:p>
          <a:p>
            <a:pPr algn="ctr"/>
            <a:r>
              <a:rPr lang="en-US" i="1" dirty="0" smtClean="0">
                <a:solidFill>
                  <a:srgbClr val="0000FF"/>
                </a:solidFill>
              </a:rPr>
              <a:t>What is a solution’s concentration?</a:t>
            </a:r>
            <a:endParaRPr lang="en-US" i="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noFill/>
        </p:spPr>
        <p:txBody>
          <a:bodyPr/>
          <a:lstStyle/>
          <a:p>
            <a:pPr eaLnBrk="1" hangingPunct="1"/>
            <a:r>
              <a:rPr lang="en-US">
                <a:latin typeface="Times" charset="0"/>
                <a:ea typeface="ＭＳ Ｐゴシック" charset="0"/>
                <a:cs typeface="ＭＳ Ｐゴシック" charset="0"/>
              </a:rPr>
              <a:t>Solution Concentrations</a:t>
            </a:r>
          </a:p>
        </p:txBody>
      </p:sp>
      <p:graphicFrame>
        <p:nvGraphicFramePr>
          <p:cNvPr id="31747" name="Object 3"/>
          <p:cNvGraphicFramePr>
            <a:graphicFrameLocks/>
          </p:cNvGraphicFramePr>
          <p:nvPr/>
        </p:nvGraphicFramePr>
        <p:xfrm>
          <a:off x="1104900" y="1752600"/>
          <a:ext cx="215900" cy="165100"/>
        </p:xfrm>
        <a:graphic>
          <a:graphicData uri="http://schemas.openxmlformats.org/presentationml/2006/ole">
            <mc:AlternateContent xmlns:mc="http://schemas.openxmlformats.org/markup-compatibility/2006">
              <mc:Choice xmlns:v="urn:schemas-microsoft-com:vml" Requires="v">
                <p:oleObj spid="_x0000_s90141" name="Equation" r:id="rId4" imgW="215900" imgH="165100" progId="Equation.3">
                  <p:embed/>
                </p:oleObj>
              </mc:Choice>
              <mc:Fallback>
                <p:oleObj name="Equation" r:id="rId4" imgW="215900" imgH="165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900"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 name="Rectangle 3"/>
          <p:cNvSpPr/>
          <p:nvPr/>
        </p:nvSpPr>
        <p:spPr>
          <a:xfrm>
            <a:off x="1104900" y="1390472"/>
            <a:ext cx="7277100" cy="830997"/>
          </a:xfrm>
          <a:prstGeom prst="rect">
            <a:avLst/>
          </a:prstGeom>
        </p:spPr>
        <p:txBody>
          <a:bodyPr wrap="square">
            <a:spAutoFit/>
          </a:bodyPr>
          <a:lstStyle/>
          <a:p>
            <a:pPr algn="ctr" eaLnBrk="1" hangingPunct="1">
              <a:buClr>
                <a:schemeClr val="tx1"/>
              </a:buClr>
            </a:pPr>
            <a:r>
              <a:rPr lang="en-US" altLang="ja-JP" dirty="0" smtClean="0">
                <a:latin typeface="Helvetica" charset="0"/>
              </a:rPr>
              <a:t> Concentration </a:t>
            </a:r>
            <a:r>
              <a:rPr lang="en-US" altLang="ja-JP" dirty="0">
                <a:latin typeface="Helvetica" charset="0"/>
              </a:rPr>
              <a:t>is a</a:t>
            </a:r>
            <a:r>
              <a:rPr lang="en-US" altLang="ja-JP" dirty="0" smtClean="0">
                <a:latin typeface="Helvetica" charset="0"/>
              </a:rPr>
              <a:t> </a:t>
            </a:r>
            <a:r>
              <a:rPr lang="en-US" altLang="ja-JP" dirty="0">
                <a:latin typeface="Helvetica" charset="0"/>
              </a:rPr>
              <a:t>measure of the amount of solute dissolved. </a:t>
            </a:r>
          </a:p>
        </p:txBody>
      </p:sp>
      <p:pic>
        <p:nvPicPr>
          <p:cNvPr id="5" name="Picture 4" descr="Screen Shot 2018-10-30 at 3.36.22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7800" y="2362200"/>
            <a:ext cx="6629400" cy="4142165"/>
          </a:xfrm>
          <a:prstGeom prst="rect">
            <a:avLst/>
          </a:prstGeom>
        </p:spPr>
      </p:pic>
      <p:sp>
        <p:nvSpPr>
          <p:cNvPr id="2" name="TextBox 1"/>
          <p:cNvSpPr txBox="1"/>
          <p:nvPr/>
        </p:nvSpPr>
        <p:spPr>
          <a:xfrm>
            <a:off x="2971800" y="3655367"/>
            <a:ext cx="3124200" cy="1200328"/>
          </a:xfrm>
          <a:prstGeom prst="rect">
            <a:avLst/>
          </a:prstGeom>
          <a:solidFill>
            <a:schemeClr val="accent1">
              <a:lumMod val="40000"/>
              <a:lumOff val="60000"/>
              <a:alpha val="25000"/>
            </a:schemeClr>
          </a:solidFill>
        </p:spPr>
        <p:txBody>
          <a:bodyPr wrap="square" rtlCol="0">
            <a:spAutoFit/>
          </a:bodyPr>
          <a:lstStyle/>
          <a:p>
            <a:endParaRPr lang="en-US" dirty="0" smtClean="0"/>
          </a:p>
          <a:p>
            <a:endParaRPr lang="en-US" dirty="0"/>
          </a:p>
          <a:p>
            <a:endParaRPr lang="en-US" dirty="0"/>
          </a:p>
        </p:txBody>
      </p:sp>
    </p:spTree>
    <p:extLst>
      <p:ext uri="{BB962C8B-B14F-4D97-AF65-F5344CB8AC3E}">
        <p14:creationId xmlns:p14="http://schemas.microsoft.com/office/powerpoint/2010/main" val="27790493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noFill/>
        </p:spPr>
        <p:txBody>
          <a:bodyPr/>
          <a:lstStyle/>
          <a:p>
            <a:pPr eaLnBrk="1" hangingPunct="1"/>
            <a:r>
              <a:rPr lang="en-US">
                <a:latin typeface="Times" charset="0"/>
                <a:ea typeface="ＭＳ Ｐゴシック" charset="0"/>
                <a:cs typeface="ＭＳ Ｐゴシック" charset="0"/>
              </a:rPr>
              <a:t>Solution Concentrations</a:t>
            </a:r>
          </a:p>
        </p:txBody>
      </p:sp>
      <p:sp>
        <p:nvSpPr>
          <p:cNvPr id="24579" name="Rectangle 3"/>
          <p:cNvSpPr>
            <a:spLocks noGrp="1" noChangeArrowheads="1"/>
          </p:cNvSpPr>
          <p:nvPr>
            <p:ph idx="1"/>
          </p:nvPr>
        </p:nvSpPr>
        <p:spPr>
          <a:xfrm>
            <a:off x="457200" y="1981200"/>
            <a:ext cx="8686800" cy="2603790"/>
          </a:xfrm>
          <a:ln cap="flat">
            <a:solidFill>
              <a:schemeClr val="tx1"/>
            </a:solidFill>
          </a:ln>
        </p:spPr>
        <p:txBody>
          <a:bodyPr>
            <a:spAutoFit/>
          </a:bodyPr>
          <a:lstStyle/>
          <a:p>
            <a:pPr eaLnBrk="1" hangingPunct="1">
              <a:buClr>
                <a:schemeClr val="tx1"/>
              </a:buClr>
              <a:buFont typeface="Monotype Sorts" charset="0"/>
              <a:buChar char=""/>
            </a:pPr>
            <a:r>
              <a:rPr lang="en-US" sz="2400" dirty="0" smtClean="0">
                <a:latin typeface="Helvetica" charset="0"/>
                <a:ea typeface="ＭＳ Ｐゴシック" charset="0"/>
                <a:cs typeface="ＭＳ Ｐゴシック" charset="0"/>
              </a:rPr>
              <a:t>Concentration in mass percent is common.</a:t>
            </a:r>
            <a:endParaRPr lang="en-US" dirty="0">
              <a:latin typeface="Helvetica" charset="0"/>
              <a:ea typeface="ＭＳ Ｐゴシック" charset="0"/>
              <a:cs typeface="ＭＳ Ｐゴシック" charset="0"/>
            </a:endParaRPr>
          </a:p>
          <a:p>
            <a:pPr eaLnBrk="1" hangingPunct="1">
              <a:buFontTx/>
              <a:buNone/>
            </a:pPr>
            <a:r>
              <a:rPr lang="en-US" sz="2400" dirty="0">
                <a:solidFill>
                  <a:srgbClr val="CC3300"/>
                </a:solidFill>
                <a:latin typeface="Helvetica" charset="0"/>
                <a:ea typeface="ＭＳ Ｐゴシック" charset="0"/>
                <a:cs typeface="ＭＳ Ｐゴシック" charset="0"/>
              </a:rPr>
              <a:t>Mass % = Mass solute / [Mass solute + Mass solvent ] x100</a:t>
            </a:r>
            <a:endParaRPr lang="en-US" dirty="0">
              <a:solidFill>
                <a:srgbClr val="CC3300"/>
              </a:solidFill>
              <a:latin typeface="Helvetica" charset="0"/>
              <a:ea typeface="ＭＳ Ｐゴシック" charset="0"/>
              <a:cs typeface="ＭＳ Ｐゴシック" charset="0"/>
            </a:endParaRPr>
          </a:p>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What is the mass % of 65.0 g of glucose dissolved in 135 g of water?</a:t>
            </a:r>
          </a:p>
          <a:p>
            <a:pPr eaLnBrk="1" hangingPunct="1">
              <a:buClr>
                <a:schemeClr val="tx1"/>
              </a:buClr>
              <a:buFont typeface="Monotype Sorts" charset="0"/>
              <a:buNone/>
            </a:pPr>
            <a:r>
              <a:rPr lang="en-US" sz="2400" dirty="0">
                <a:solidFill>
                  <a:srgbClr val="CC3300"/>
                </a:solidFill>
                <a:latin typeface="Helvetica" charset="0"/>
                <a:ea typeface="ＭＳ Ｐゴシック" charset="0"/>
                <a:cs typeface="ＭＳ Ｐゴシック" charset="0"/>
              </a:rPr>
              <a:t>		Mass % = </a:t>
            </a:r>
            <a:r>
              <a:rPr lang="en-US" sz="2400" dirty="0">
                <a:latin typeface="Helvetica" charset="0"/>
                <a:ea typeface="ＭＳ Ｐゴシック" charset="0"/>
                <a:cs typeface="ＭＳ Ｐゴシック" charset="0"/>
              </a:rPr>
              <a:t>65.0 g / [65.0 + 135]g x 100</a:t>
            </a:r>
          </a:p>
          <a:p>
            <a:pPr eaLnBrk="1" hangingPunct="1">
              <a:buClr>
                <a:schemeClr val="tx1"/>
              </a:buClr>
              <a:buFont typeface="Monotype Sorts" charset="0"/>
              <a:buNone/>
            </a:pPr>
            <a:r>
              <a:rPr lang="en-US" sz="2400" dirty="0">
                <a:latin typeface="Helvetica" charset="0"/>
                <a:ea typeface="ＭＳ Ｐゴシック" charset="0"/>
                <a:cs typeface="ＭＳ Ｐゴシック" charset="0"/>
              </a:rPr>
              <a:t>			   = 32.5 % </a:t>
            </a:r>
          </a:p>
        </p:txBody>
      </p:sp>
      <p:graphicFrame>
        <p:nvGraphicFramePr>
          <p:cNvPr id="31746" name="Object 2"/>
          <p:cNvGraphicFramePr>
            <a:graphicFrameLocks/>
          </p:cNvGraphicFramePr>
          <p:nvPr/>
        </p:nvGraphicFramePr>
        <p:xfrm>
          <a:off x="7315200" y="4876800"/>
          <a:ext cx="1549400" cy="1587500"/>
        </p:xfrm>
        <a:graphic>
          <a:graphicData uri="http://schemas.openxmlformats.org/presentationml/2006/ole">
            <mc:AlternateContent xmlns:mc="http://schemas.openxmlformats.org/markup-compatibility/2006">
              <mc:Choice xmlns:v="urn:schemas-microsoft-com:vml" Requires="v">
                <p:oleObj spid="_x0000_s99374" r:id="rId4" imgW="1549400" imgH="1587500" progId="MS_ClipArt_Gallery">
                  <p:embed/>
                </p:oleObj>
              </mc:Choice>
              <mc:Fallback>
                <p:oleObj r:id="rId4" imgW="1549400" imgH="15875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876800"/>
                        <a:ext cx="1549400" cy="158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1747" name="Object 3"/>
          <p:cNvGraphicFramePr>
            <a:graphicFrameLocks/>
          </p:cNvGraphicFramePr>
          <p:nvPr/>
        </p:nvGraphicFramePr>
        <p:xfrm>
          <a:off x="1104900" y="1752600"/>
          <a:ext cx="215900" cy="165100"/>
        </p:xfrm>
        <a:graphic>
          <a:graphicData uri="http://schemas.openxmlformats.org/presentationml/2006/ole">
            <mc:AlternateContent xmlns:mc="http://schemas.openxmlformats.org/markup-compatibility/2006">
              <mc:Choice xmlns:v="urn:schemas-microsoft-com:vml" Requires="v">
                <p:oleObj spid="_x0000_s99375" name="Equation" r:id="rId6" imgW="215900" imgH="165100" progId="Equation.3">
                  <p:embed/>
                </p:oleObj>
              </mc:Choice>
              <mc:Fallback>
                <p:oleObj name="Equation" r:id="rId6" imgW="215900" imgH="165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5168043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9">
                                            <p:bg/>
                                          </p:spTgt>
                                        </p:tgtEl>
                                        <p:attrNameLst>
                                          <p:attrName>style.visibility</p:attrName>
                                        </p:attrNameLst>
                                      </p:cBhvr>
                                      <p:to>
                                        <p:strVal val="visible"/>
                                      </p:to>
                                    </p:set>
                                    <p:anim calcmode="lin" valueType="num">
                                      <p:cBhvr additive="base">
                                        <p:cTn id="7" dur="500" fill="hold"/>
                                        <p:tgtEl>
                                          <p:spTgt spid="24579">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79">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9">
                                            <p:txEl>
                                              <p:pRg st="0" end="0"/>
                                            </p:txEl>
                                          </p:spTgt>
                                        </p:tgtEl>
                                        <p:attrNameLst>
                                          <p:attrName>style.visibility</p:attrName>
                                        </p:attrNameLst>
                                      </p:cBhvr>
                                      <p:to>
                                        <p:strVal val="visible"/>
                                      </p:to>
                                    </p:set>
                                    <p:anim calcmode="lin" valueType="num">
                                      <p:cBhvr additive="base">
                                        <p:cTn id="13" dur="500" fill="hold"/>
                                        <p:tgtEl>
                                          <p:spTgt spid="2457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79">
                                            <p:txEl>
                                              <p:pRg st="1" end="1"/>
                                            </p:txEl>
                                          </p:spTgt>
                                        </p:tgtEl>
                                        <p:attrNameLst>
                                          <p:attrName>style.visibility</p:attrName>
                                        </p:attrNameLst>
                                      </p:cBhvr>
                                      <p:to>
                                        <p:strVal val="visible"/>
                                      </p:to>
                                    </p:set>
                                    <p:anim calcmode="lin" valueType="num">
                                      <p:cBhvr additive="base">
                                        <p:cTn id="19" dur="500" fill="hold"/>
                                        <p:tgtEl>
                                          <p:spTgt spid="2457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9">
                                            <p:txEl>
                                              <p:pRg st="2" end="2"/>
                                            </p:txEl>
                                          </p:spTgt>
                                        </p:tgtEl>
                                        <p:attrNameLst>
                                          <p:attrName>style.visibility</p:attrName>
                                        </p:attrNameLst>
                                      </p:cBhvr>
                                      <p:to>
                                        <p:strVal val="visible"/>
                                      </p:to>
                                    </p:set>
                                    <p:anim calcmode="lin" valueType="num">
                                      <p:cBhvr additive="base">
                                        <p:cTn id="25" dur="500" fill="hold"/>
                                        <p:tgtEl>
                                          <p:spTgt spid="2457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579">
                                            <p:txEl>
                                              <p:pRg st="3" end="3"/>
                                            </p:txEl>
                                          </p:spTgt>
                                        </p:tgtEl>
                                        <p:attrNameLst>
                                          <p:attrName>style.visibility</p:attrName>
                                        </p:attrNameLst>
                                      </p:cBhvr>
                                      <p:to>
                                        <p:strVal val="visible"/>
                                      </p:to>
                                    </p:set>
                                    <p:anim calcmode="lin" valueType="num">
                                      <p:cBhvr additive="base">
                                        <p:cTn id="31" dur="500" fill="hold"/>
                                        <p:tgtEl>
                                          <p:spTgt spid="2457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5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579">
                                            <p:txEl>
                                              <p:pRg st="4" end="4"/>
                                            </p:txEl>
                                          </p:spTgt>
                                        </p:tgtEl>
                                        <p:attrNameLst>
                                          <p:attrName>style.visibility</p:attrName>
                                        </p:attrNameLst>
                                      </p:cBhvr>
                                      <p:to>
                                        <p:strVal val="visible"/>
                                      </p:to>
                                    </p:set>
                                    <p:anim calcmode="lin" valueType="num">
                                      <p:cBhvr additive="base">
                                        <p:cTn id="37" dur="500" fill="hold"/>
                                        <p:tgtEl>
                                          <p:spTgt spid="2457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57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438400"/>
            <a:ext cx="3276600" cy="1162050"/>
          </a:xfrm>
        </p:spPr>
        <p:txBody>
          <a:bodyPr/>
          <a:lstStyle/>
          <a:p>
            <a:r>
              <a:rPr lang="en-US" sz="3200" dirty="0">
                <a:latin typeface="Arial" charset="0"/>
                <a:ea typeface="ＭＳ Ｐゴシック" charset="0"/>
                <a:cs typeface="ＭＳ Ｐゴシック" charset="0"/>
              </a:rPr>
              <a:t/>
            </a:r>
            <a:br>
              <a:rPr lang="en-US" sz="3200" dirty="0">
                <a:latin typeface="Arial" charset="0"/>
                <a:ea typeface="ＭＳ Ｐゴシック" charset="0"/>
                <a:cs typeface="ＭＳ Ｐゴシック" charset="0"/>
              </a:rPr>
            </a:br>
            <a:r>
              <a:rPr lang="en-US" sz="3200" dirty="0">
                <a:latin typeface="Arial" charset="0"/>
                <a:ea typeface="ＭＳ Ｐゴシック" charset="0"/>
                <a:cs typeface="ＭＳ Ｐゴシック" charset="0"/>
              </a:rPr>
              <a:t>% Ethanol from Density</a:t>
            </a:r>
          </a:p>
        </p:txBody>
      </p:sp>
      <p:pic>
        <p:nvPicPr>
          <p:cNvPr id="30723" name="Picture 8" descr="Screen Shot 2017-10-09 at 5.17.4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4876800"/>
            <a:ext cx="41148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9"/>
          <p:cNvSpPr txBox="1">
            <a:spLocks noChangeArrowheads="1"/>
          </p:cNvSpPr>
          <p:nvPr/>
        </p:nvSpPr>
        <p:spPr bwMode="auto">
          <a:xfrm>
            <a:off x="2971800" y="3810000"/>
            <a:ext cx="5911850" cy="193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pic>
        <p:nvPicPr>
          <p:cNvPr id="30725" name="Picture 10" descr="Screen Shot 2017-10-09 at 8.42.3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61950"/>
            <a:ext cx="4216400" cy="615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81000"/>
            <a:ext cx="8839200" cy="3657600"/>
          </a:xfrm>
        </p:spPr>
        <p:txBody>
          <a:bodyPr>
            <a:normAutofit/>
          </a:bodyPr>
          <a:lstStyle/>
          <a:p>
            <a:pPr marL="514350" indent="-514350" eaLnBrk="1" hangingPunct="1"/>
            <a:r>
              <a:rPr lang="en-US" sz="3600" i="1">
                <a:solidFill>
                  <a:srgbClr val="FF0000"/>
                </a:solidFill>
                <a:latin typeface="Calibri" charset="0"/>
                <a:ea typeface="ＭＳ Ｐゴシック" charset="0"/>
                <a:cs typeface="ＭＳ Ｐゴシック" charset="0"/>
              </a:rPr>
              <a:t>Calculations</a:t>
            </a:r>
            <a:endParaRPr lang="en-US" sz="3600">
              <a:solidFill>
                <a:srgbClr val="898989"/>
              </a:solidFill>
              <a:latin typeface="Calibri" charset="0"/>
              <a:ea typeface="ＭＳ Ｐゴシック" charset="0"/>
              <a:cs typeface="ＭＳ Ｐゴシック" charset="0"/>
            </a:endParaRPr>
          </a:p>
        </p:txBody>
      </p:sp>
      <p:pic>
        <p:nvPicPr>
          <p:cNvPr id="31747" name="Picture 4" descr="Screen Shot 2017-10-10 at 2.47.3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538" y="1219200"/>
            <a:ext cx="847566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descr="Screen Shot 2018-03-30 at 10.05.13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0"/>
            <a:ext cx="2921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3" descr="Screen Shot 2016-10-17 at 8.13.22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667000"/>
            <a:ext cx="6438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6" descr="Screen Shot 2018-03-30 at 10.06.38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81500" y="4368800"/>
            <a:ext cx="22479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Screen Shot 2016-10-17 at 8.20.2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57200"/>
            <a:ext cx="467836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4"/>
          <p:cNvSpPr txBox="1">
            <a:spLocks noChangeArrowheads="1"/>
          </p:cNvSpPr>
          <p:nvPr/>
        </p:nvSpPr>
        <p:spPr bwMode="auto">
          <a:xfrm>
            <a:off x="4648200" y="1143000"/>
            <a:ext cx="1798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24.55 g</a:t>
            </a:r>
          </a:p>
        </p:txBody>
      </p:sp>
      <p:sp>
        <p:nvSpPr>
          <p:cNvPr id="32772" name="TextBox 5"/>
          <p:cNvSpPr txBox="1">
            <a:spLocks noChangeArrowheads="1"/>
          </p:cNvSpPr>
          <p:nvPr/>
        </p:nvSpPr>
        <p:spPr bwMode="auto">
          <a:xfrm>
            <a:off x="4419600" y="2362200"/>
            <a:ext cx="1798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52.2 mL</a:t>
            </a:r>
          </a:p>
        </p:txBody>
      </p:sp>
      <p:sp>
        <p:nvSpPr>
          <p:cNvPr id="32773" name="TextBox 6"/>
          <p:cNvSpPr txBox="1">
            <a:spLocks noChangeArrowheads="1"/>
          </p:cNvSpPr>
          <p:nvPr/>
        </p:nvSpPr>
        <p:spPr bwMode="auto">
          <a:xfrm>
            <a:off x="5364163" y="44196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0.990 g/mL</a:t>
            </a:r>
          </a:p>
        </p:txBody>
      </p:sp>
      <p:sp>
        <p:nvSpPr>
          <p:cNvPr id="32774" name="TextBox 7"/>
          <p:cNvSpPr txBox="1">
            <a:spLocks noChangeArrowheads="1"/>
          </p:cNvSpPr>
          <p:nvPr/>
        </p:nvSpPr>
        <p:spPr bwMode="auto">
          <a:xfrm>
            <a:off x="3840163" y="1524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Snell Roundhand" charset="0"/>
                <a:cs typeface="Snell Roundhand" charset="0"/>
              </a:rPr>
              <a:t>Example</a:t>
            </a:r>
          </a:p>
        </p:txBody>
      </p:sp>
      <p:sp>
        <p:nvSpPr>
          <p:cNvPr id="32775" name="TextBox 6"/>
          <p:cNvSpPr txBox="1">
            <a:spLocks noChangeArrowheads="1"/>
          </p:cNvSpPr>
          <p:nvPr/>
        </p:nvSpPr>
        <p:spPr bwMode="auto">
          <a:xfrm>
            <a:off x="6446838" y="2662238"/>
            <a:ext cx="2392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9.90 g/ 10.00mL</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4"/>
          <p:cNvSpPr txBox="1">
            <a:spLocks noChangeArrowheads="1"/>
          </p:cNvSpPr>
          <p:nvPr/>
        </p:nvSpPr>
        <p:spPr bwMode="auto">
          <a:xfrm>
            <a:off x="6888163" y="13716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24.55 g</a:t>
            </a:r>
          </a:p>
        </p:txBody>
      </p:sp>
      <p:sp>
        <p:nvSpPr>
          <p:cNvPr id="34819" name="TextBox 5"/>
          <p:cNvSpPr txBox="1">
            <a:spLocks noChangeArrowheads="1"/>
          </p:cNvSpPr>
          <p:nvPr/>
        </p:nvSpPr>
        <p:spPr bwMode="auto">
          <a:xfrm>
            <a:off x="6888163" y="19050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52.2 mL</a:t>
            </a:r>
          </a:p>
        </p:txBody>
      </p:sp>
      <p:sp>
        <p:nvSpPr>
          <p:cNvPr id="34820" name="TextBox 6"/>
          <p:cNvSpPr txBox="1">
            <a:spLocks noChangeArrowheads="1"/>
          </p:cNvSpPr>
          <p:nvPr/>
        </p:nvSpPr>
        <p:spPr bwMode="auto">
          <a:xfrm>
            <a:off x="127000" y="2133600"/>
            <a:ext cx="1798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0.990 g/mL</a:t>
            </a:r>
          </a:p>
        </p:txBody>
      </p:sp>
      <p:sp>
        <p:nvSpPr>
          <p:cNvPr id="34821" name="TextBox 7"/>
          <p:cNvSpPr txBox="1">
            <a:spLocks noChangeArrowheads="1"/>
          </p:cNvSpPr>
          <p:nvPr/>
        </p:nvSpPr>
        <p:spPr bwMode="auto">
          <a:xfrm>
            <a:off x="6888163" y="4572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Snell Roundhand" charset="0"/>
                <a:cs typeface="Snell Roundhand" charset="0"/>
              </a:rPr>
              <a:t>Example</a:t>
            </a:r>
          </a:p>
        </p:txBody>
      </p:sp>
      <p:pic>
        <p:nvPicPr>
          <p:cNvPr id="34822" name="Picture 6" descr="Screen Shot 2017-03-25 at 10.29.0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57200"/>
            <a:ext cx="4676775"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209800" y="1674813"/>
            <a:ext cx="1143000" cy="307975"/>
          </a:xfrm>
          <a:prstGeom prst="rect">
            <a:avLst/>
          </a:prstGeom>
          <a:solidFill>
            <a:schemeClr val="accent6">
              <a:lumMod val="40000"/>
              <a:lumOff val="60000"/>
              <a:alpha val="48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p>
        </p:txBody>
      </p:sp>
      <p:sp>
        <p:nvSpPr>
          <p:cNvPr id="10" name="TextBox 9"/>
          <p:cNvSpPr txBox="1"/>
          <p:nvPr/>
        </p:nvSpPr>
        <p:spPr>
          <a:xfrm>
            <a:off x="228600" y="2282825"/>
            <a:ext cx="1570038" cy="307975"/>
          </a:xfrm>
          <a:prstGeom prst="rect">
            <a:avLst/>
          </a:prstGeom>
          <a:solidFill>
            <a:schemeClr val="accent6">
              <a:lumMod val="40000"/>
              <a:lumOff val="60000"/>
              <a:alpha val="48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p>
        </p:txBody>
      </p:sp>
      <p:sp>
        <p:nvSpPr>
          <p:cNvPr id="34825" name="Rectangle 10"/>
          <p:cNvSpPr>
            <a:spLocks noChangeArrowheads="1"/>
          </p:cNvSpPr>
          <p:nvPr/>
        </p:nvSpPr>
        <p:spPr bwMode="auto">
          <a:xfrm>
            <a:off x="355600" y="1536700"/>
            <a:ext cx="139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solidFill>
                  <a:srgbClr val="E46C0A"/>
                </a:solidFill>
                <a:latin typeface="Snell Roundhand" charset="0"/>
                <a:cs typeface="Snell Roundhand" charset="0"/>
              </a:rPr>
              <a:t>4.5 % </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7" descr="Screen Shot 2016-10-17 at 8.13.22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066800"/>
            <a:ext cx="6438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6"/>
          <p:cNvGrpSpPr>
            <a:grpSpLocks/>
          </p:cNvGrpSpPr>
          <p:nvPr/>
        </p:nvGrpSpPr>
        <p:grpSpPr bwMode="auto">
          <a:xfrm>
            <a:off x="1143000" y="609600"/>
            <a:ext cx="5638800" cy="461963"/>
            <a:chOff x="1143000" y="609600"/>
            <a:chExt cx="5638800" cy="461665"/>
          </a:xfrm>
        </p:grpSpPr>
        <p:sp>
          <p:nvSpPr>
            <p:cNvPr id="36878" name="TextBox 4"/>
            <p:cNvSpPr txBox="1">
              <a:spLocks noChangeArrowheads="1"/>
            </p:cNvSpPr>
            <p:nvPr/>
          </p:nvSpPr>
          <p:spPr bwMode="auto">
            <a:xfrm>
              <a:off x="1143000" y="609600"/>
              <a:ext cx="179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24.55 g</a:t>
              </a:r>
            </a:p>
          </p:txBody>
        </p:sp>
        <p:sp>
          <p:nvSpPr>
            <p:cNvPr id="36879" name="TextBox 8"/>
            <p:cNvSpPr txBox="1">
              <a:spLocks noChangeArrowheads="1"/>
            </p:cNvSpPr>
            <p:nvPr/>
          </p:nvSpPr>
          <p:spPr bwMode="auto">
            <a:xfrm>
              <a:off x="4000500" y="609600"/>
              <a:ext cx="2781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Snell Roundhand" charset="0"/>
                  <a:cs typeface="Snell Roundhand" charset="0"/>
                </a:rPr>
                <a:t>? g  </a:t>
              </a:r>
              <a:r>
                <a:rPr lang="en-US">
                  <a:cs typeface="Arial" charset="0"/>
                </a:rPr>
                <a:t>(theoretical</a:t>
              </a:r>
              <a:r>
                <a:rPr lang="en-US">
                  <a:latin typeface="Snell Roundhand" charset="0"/>
                  <a:cs typeface="Snell Roundhand" charset="0"/>
                </a:rPr>
                <a:t>)</a:t>
              </a:r>
            </a:p>
          </p:txBody>
        </p:sp>
      </p:grpSp>
      <p:sp>
        <p:nvSpPr>
          <p:cNvPr id="10" name="TextBox 9"/>
          <p:cNvSpPr txBox="1">
            <a:spLocks noChangeArrowheads="1"/>
          </p:cNvSpPr>
          <p:nvPr/>
        </p:nvSpPr>
        <p:spPr bwMode="auto">
          <a:xfrm>
            <a:off x="685800" y="4267200"/>
            <a:ext cx="8286750" cy="2062163"/>
          </a:xfrm>
          <a:prstGeom prst="rect">
            <a:avLst/>
          </a:prstGeom>
          <a:no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cs typeface="Arial" charset="0"/>
              </a:rPr>
              <a:t>__________________</a:t>
            </a:r>
          </a:p>
          <a:p>
            <a:pPr eaLnBrk="1" hangingPunct="1"/>
            <a:r>
              <a:rPr lang="en-US">
                <a:cs typeface="Arial" charset="0"/>
              </a:rPr>
              <a:t>? g (actual) </a:t>
            </a:r>
            <a:r>
              <a:rPr lang="en-US">
                <a:latin typeface="Snell Roundhand" charset="0"/>
                <a:cs typeface="Snell Roundhand" charset="0"/>
              </a:rPr>
              <a:t>= </a:t>
            </a:r>
            <a:r>
              <a:rPr lang="en-US">
                <a:cs typeface="Arial" charset="0"/>
              </a:rPr>
              <a:t>[</a:t>
            </a:r>
            <a:r>
              <a:rPr lang="en-US" sz="3200">
                <a:solidFill>
                  <a:srgbClr val="E46C0A"/>
                </a:solidFill>
                <a:latin typeface="Snell Roundhand" charset="0"/>
                <a:cs typeface="Snell Roundhand" charset="0"/>
              </a:rPr>
              <a:t>4.5 %</a:t>
            </a:r>
            <a:r>
              <a:rPr lang="en-US">
                <a:solidFill>
                  <a:srgbClr val="E46C0A"/>
                </a:solidFill>
                <a:latin typeface="Snell Roundhand" charset="0"/>
                <a:cs typeface="Snell Roundhand" charset="0"/>
              </a:rPr>
              <a:t> </a:t>
            </a:r>
            <a:r>
              <a:rPr lang="en-US">
                <a:cs typeface="Arial" charset="0"/>
              </a:rPr>
              <a:t>,</a:t>
            </a:r>
            <a:r>
              <a:rPr lang="en-US" sz="2000">
                <a:cs typeface="Arial" charset="0"/>
              </a:rPr>
              <a:t>that is:</a:t>
            </a:r>
            <a:r>
              <a:rPr lang="en-US">
                <a:solidFill>
                  <a:srgbClr val="FF0000"/>
                </a:solidFill>
                <a:cs typeface="Arial" charset="0"/>
              </a:rPr>
              <a:t> 4.5</a:t>
            </a:r>
            <a:r>
              <a:rPr lang="en-US">
                <a:cs typeface="Arial" charset="0"/>
              </a:rPr>
              <a:t>/100] x </a:t>
            </a:r>
            <a:r>
              <a:rPr lang="en-US">
                <a:solidFill>
                  <a:srgbClr val="0000FF"/>
                </a:solidFill>
                <a:latin typeface="Snell Roundhand" charset="0"/>
                <a:cs typeface="Snell Roundhand" charset="0"/>
              </a:rPr>
              <a:t>52.2 mL</a:t>
            </a:r>
            <a:r>
              <a:rPr lang="en-US">
                <a:latin typeface="Snell Roundhand" charset="0"/>
                <a:cs typeface="Snell Roundhand" charset="0"/>
              </a:rPr>
              <a:t> x </a:t>
            </a:r>
            <a:r>
              <a:rPr lang="en-US">
                <a:solidFill>
                  <a:srgbClr val="0000FF"/>
                </a:solidFill>
                <a:latin typeface="Snell Roundhand" charset="0"/>
                <a:cs typeface="Snell Roundhand" charset="0"/>
              </a:rPr>
              <a:t>0.990 g/mL</a:t>
            </a:r>
          </a:p>
          <a:p>
            <a:pPr eaLnBrk="1" hangingPunct="1"/>
            <a:r>
              <a:rPr lang="en-US" sz="2000">
                <a:solidFill>
                  <a:srgbClr val="0000FF"/>
                </a:solidFill>
                <a:latin typeface="Snell Roundhand" charset="0"/>
                <a:cs typeface="Snell Roundhand" charset="0"/>
              </a:rPr>
              <a:t>				</a:t>
            </a:r>
            <a:r>
              <a:rPr lang="en-US">
                <a:cs typeface="Arial" charset="0"/>
              </a:rPr>
              <a:t>= 2.33g</a:t>
            </a:r>
            <a:endParaRPr lang="en-US">
              <a:solidFill>
                <a:srgbClr val="0000FF"/>
              </a:solidFill>
              <a:cs typeface="Arial" charset="0"/>
            </a:endParaRPr>
          </a:p>
          <a:p>
            <a:pPr eaLnBrk="1" hangingPunct="1"/>
            <a:endParaRPr lang="en-US">
              <a:latin typeface="Snell Roundhand" charset="0"/>
              <a:cs typeface="Snell Roundhand" charset="0"/>
            </a:endParaRPr>
          </a:p>
          <a:p>
            <a:pPr eaLnBrk="1" hangingPunct="1"/>
            <a:endParaRPr lang="en-US">
              <a:latin typeface="Snell Roundhand" charset="0"/>
              <a:cs typeface="Snell Roundhand" charset="0"/>
            </a:endParaRPr>
          </a:p>
        </p:txBody>
      </p:sp>
      <p:sp>
        <p:nvSpPr>
          <p:cNvPr id="11" name="TextBox 10"/>
          <p:cNvSpPr txBox="1"/>
          <p:nvPr/>
        </p:nvSpPr>
        <p:spPr>
          <a:xfrm>
            <a:off x="439738" y="2082800"/>
            <a:ext cx="3560762" cy="461963"/>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cs typeface="Snell Roundhand" charset="0"/>
              </a:rPr>
              <a:t>Molar mass </a:t>
            </a:r>
            <a:r>
              <a:rPr lang="en-US">
                <a:cs typeface="Snell Roundhand" charset="0"/>
              </a:rPr>
              <a:t>= 342.3</a:t>
            </a:r>
            <a:r>
              <a:rPr lang="en-US">
                <a:latin typeface="Calibri" charset="0"/>
                <a:cs typeface="Snell Roundhand" charset="0"/>
              </a:rPr>
              <a:t> g/mol</a:t>
            </a:r>
          </a:p>
        </p:txBody>
      </p:sp>
      <p:sp>
        <p:nvSpPr>
          <p:cNvPr id="12" name="TextBox 11"/>
          <p:cNvSpPr txBox="1"/>
          <p:nvPr/>
        </p:nvSpPr>
        <p:spPr>
          <a:xfrm>
            <a:off x="4381500" y="2082800"/>
            <a:ext cx="3638550" cy="461963"/>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cs typeface="Snell Roundhand" charset="0"/>
              </a:rPr>
              <a:t>Molar mass </a:t>
            </a:r>
            <a:r>
              <a:rPr lang="en-US">
                <a:cs typeface="Snell Roundhand" charset="0"/>
              </a:rPr>
              <a:t>= 46.07</a:t>
            </a:r>
            <a:r>
              <a:rPr lang="en-US">
                <a:latin typeface="Calibri" charset="0"/>
                <a:cs typeface="Snell Roundhand" charset="0"/>
              </a:rPr>
              <a:t> g/mol</a:t>
            </a:r>
          </a:p>
        </p:txBody>
      </p:sp>
      <p:sp>
        <p:nvSpPr>
          <p:cNvPr id="13" name="TextBox 12"/>
          <p:cNvSpPr txBox="1"/>
          <p:nvPr/>
        </p:nvSpPr>
        <p:spPr>
          <a:xfrm>
            <a:off x="0" y="2743200"/>
            <a:ext cx="4381500" cy="708025"/>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2000">
                <a:cs typeface="Snell Roundhand" charset="0"/>
              </a:rPr>
              <a:t>   ? </a:t>
            </a:r>
            <a:r>
              <a:rPr lang="en-US" sz="2000">
                <a:latin typeface="Calibri" charset="0"/>
                <a:cs typeface="Snell Roundhand" charset="0"/>
              </a:rPr>
              <a:t>mol </a:t>
            </a:r>
            <a:r>
              <a:rPr lang="en-US" sz="2000" i="1">
                <a:latin typeface="Times" charset="0"/>
                <a:cs typeface="Times" charset="0"/>
              </a:rPr>
              <a:t>sucrose</a:t>
            </a:r>
            <a:r>
              <a:rPr lang="en-US" sz="2000">
                <a:latin typeface="Calibri" charset="0"/>
                <a:cs typeface="Snell Roundhand" charset="0"/>
              </a:rPr>
              <a:t> = 24.55 g / 342.3 g/mol</a:t>
            </a:r>
          </a:p>
          <a:p>
            <a:pPr eaLnBrk="1" hangingPunct="1"/>
            <a:r>
              <a:rPr lang="en-US" sz="2000">
                <a:latin typeface="Calibri" charset="0"/>
                <a:cs typeface="Snell Roundhand" charset="0"/>
              </a:rPr>
              <a:t>				= 0.07172 mol   </a:t>
            </a:r>
          </a:p>
        </p:txBody>
      </p:sp>
      <p:sp>
        <p:nvSpPr>
          <p:cNvPr id="36872" name="TextBox 13"/>
          <p:cNvSpPr txBox="1">
            <a:spLocks noChangeArrowheads="1"/>
          </p:cNvSpPr>
          <p:nvPr/>
        </p:nvSpPr>
        <p:spPr bwMode="auto">
          <a:xfrm>
            <a:off x="800100" y="5867400"/>
            <a:ext cx="6477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 Yield = g (actual) / g (theoretical) x 100</a:t>
            </a:r>
          </a:p>
          <a:p>
            <a:pPr eaLnBrk="1" hangingPunct="1"/>
            <a:r>
              <a:rPr lang="en-US"/>
              <a:t>			</a:t>
            </a:r>
          </a:p>
        </p:txBody>
      </p:sp>
      <p:sp>
        <p:nvSpPr>
          <p:cNvPr id="15" name="TextBox 14"/>
          <p:cNvSpPr txBox="1"/>
          <p:nvPr/>
        </p:nvSpPr>
        <p:spPr>
          <a:xfrm>
            <a:off x="4591050" y="2681288"/>
            <a:ext cx="4381500" cy="769937"/>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cs typeface="Snell Roundhand" charset="0"/>
              </a:rPr>
              <a:t>  </a:t>
            </a:r>
            <a:r>
              <a:rPr lang="en-US" sz="2000">
                <a:cs typeface="Snell Roundhand" charset="0"/>
              </a:rPr>
              <a:t>? </a:t>
            </a:r>
            <a:r>
              <a:rPr lang="en-US" sz="2000">
                <a:latin typeface="Calibri" charset="0"/>
                <a:cs typeface="Snell Roundhand" charset="0"/>
              </a:rPr>
              <a:t>mol </a:t>
            </a:r>
            <a:r>
              <a:rPr lang="en-US" sz="1800" i="1">
                <a:latin typeface="Times" charset="0"/>
                <a:cs typeface="Times" charset="0"/>
              </a:rPr>
              <a:t>C</a:t>
            </a:r>
            <a:r>
              <a:rPr lang="en-US" sz="1800" i="1" baseline="-25000">
                <a:latin typeface="Times" charset="0"/>
                <a:cs typeface="Times" charset="0"/>
              </a:rPr>
              <a:t>2</a:t>
            </a:r>
            <a:r>
              <a:rPr lang="en-US" sz="1800" i="1">
                <a:latin typeface="Times" charset="0"/>
                <a:cs typeface="Times" charset="0"/>
              </a:rPr>
              <a:t>H</a:t>
            </a:r>
            <a:r>
              <a:rPr lang="en-US" sz="1800" i="1" baseline="-25000">
                <a:latin typeface="Times" charset="0"/>
                <a:cs typeface="Times" charset="0"/>
              </a:rPr>
              <a:t>5</a:t>
            </a:r>
            <a:r>
              <a:rPr lang="en-US" sz="1800" i="1">
                <a:latin typeface="Times" charset="0"/>
                <a:cs typeface="Times" charset="0"/>
              </a:rPr>
              <a:t>OH</a:t>
            </a:r>
            <a:r>
              <a:rPr lang="en-US" sz="1800">
                <a:latin typeface="Calibri" charset="0"/>
                <a:cs typeface="Snell Roundhand" charset="0"/>
              </a:rPr>
              <a:t> </a:t>
            </a:r>
            <a:r>
              <a:rPr lang="en-US">
                <a:latin typeface="Calibri" charset="0"/>
                <a:cs typeface="Snell Roundhand" charset="0"/>
              </a:rPr>
              <a:t>= </a:t>
            </a:r>
            <a:r>
              <a:rPr lang="en-US" i="1">
                <a:solidFill>
                  <a:srgbClr val="FF6600"/>
                </a:solidFill>
                <a:latin typeface="Times" charset="0"/>
                <a:cs typeface="Times" charset="0"/>
              </a:rPr>
              <a:t>4</a:t>
            </a:r>
            <a:r>
              <a:rPr lang="en-US">
                <a:latin typeface="Calibri" charset="0"/>
                <a:cs typeface="Snell Roundhand" charset="0"/>
              </a:rPr>
              <a:t> x  mol </a:t>
            </a:r>
            <a:r>
              <a:rPr lang="en-US" i="1">
                <a:latin typeface="Times" charset="0"/>
                <a:cs typeface="Times" charset="0"/>
              </a:rPr>
              <a:t>sucrose</a:t>
            </a:r>
          </a:p>
          <a:p>
            <a:pPr eaLnBrk="1" hangingPunct="1"/>
            <a:r>
              <a:rPr lang="en-US" sz="2000" i="1">
                <a:latin typeface="Times" charset="0"/>
                <a:cs typeface="Times" charset="0"/>
              </a:rPr>
              <a:t>				</a:t>
            </a:r>
            <a:r>
              <a:rPr lang="en-US" sz="2000">
                <a:latin typeface="Times" charset="0"/>
                <a:cs typeface="Times" charset="0"/>
              </a:rPr>
              <a:t>= </a:t>
            </a:r>
            <a:r>
              <a:rPr lang="en-US" sz="2000">
                <a:cs typeface="Snell Roundhand" charset="0"/>
              </a:rPr>
              <a:t>0.2869 mol </a:t>
            </a:r>
            <a:endParaRPr lang="en-US" i="1">
              <a:latin typeface="Times" charset="0"/>
              <a:cs typeface="Times" charset="0"/>
            </a:endParaRPr>
          </a:p>
        </p:txBody>
      </p:sp>
      <p:sp>
        <p:nvSpPr>
          <p:cNvPr id="16" name="Rectangle 15"/>
          <p:cNvSpPr>
            <a:spLocks noChangeArrowheads="1"/>
          </p:cNvSpPr>
          <p:nvPr/>
        </p:nvSpPr>
        <p:spPr bwMode="auto">
          <a:xfrm>
            <a:off x="1162050" y="3667125"/>
            <a:ext cx="685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atin typeface="Snell Roundhand" charset="0"/>
                <a:cs typeface="Snell Roundhand" charset="0"/>
              </a:rPr>
              <a:t>? g  </a:t>
            </a:r>
            <a:r>
              <a:rPr lang="en-US">
                <a:cs typeface="Arial" charset="0"/>
              </a:rPr>
              <a:t>(theoretical</a:t>
            </a:r>
            <a:r>
              <a:rPr lang="en-US">
                <a:latin typeface="Snell Roundhand" charset="0"/>
                <a:cs typeface="Snell Roundhand" charset="0"/>
              </a:rPr>
              <a:t>) </a:t>
            </a:r>
            <a:r>
              <a:rPr lang="en-US"/>
              <a:t>= </a:t>
            </a:r>
            <a:r>
              <a:rPr lang="en-US">
                <a:cs typeface="Snell Roundhand" charset="0"/>
              </a:rPr>
              <a:t>mol </a:t>
            </a:r>
            <a:r>
              <a:rPr lang="en-US" i="1">
                <a:latin typeface="Times" charset="0"/>
                <a:cs typeface="Times" charset="0"/>
              </a:rPr>
              <a:t>C</a:t>
            </a:r>
            <a:r>
              <a:rPr lang="en-US" i="1" baseline="-25000">
                <a:latin typeface="Times" charset="0"/>
                <a:cs typeface="Times" charset="0"/>
              </a:rPr>
              <a:t>2</a:t>
            </a:r>
            <a:r>
              <a:rPr lang="en-US" i="1">
                <a:latin typeface="Times" charset="0"/>
                <a:cs typeface="Times" charset="0"/>
              </a:rPr>
              <a:t>H</a:t>
            </a:r>
            <a:r>
              <a:rPr lang="en-US" i="1" baseline="-25000">
                <a:latin typeface="Times" charset="0"/>
                <a:cs typeface="Times" charset="0"/>
              </a:rPr>
              <a:t>5</a:t>
            </a:r>
            <a:r>
              <a:rPr lang="en-US" i="1">
                <a:latin typeface="Times" charset="0"/>
                <a:cs typeface="Times" charset="0"/>
              </a:rPr>
              <a:t>OH </a:t>
            </a:r>
            <a:r>
              <a:rPr lang="en-US">
                <a:cs typeface="Snell Roundhand" charset="0"/>
              </a:rPr>
              <a:t>x 46.07 g/mol</a:t>
            </a:r>
          </a:p>
          <a:p>
            <a:r>
              <a:rPr lang="en-US">
                <a:cs typeface="Snell Roundhand" charset="0"/>
              </a:rPr>
              <a:t>					= 13.22 g</a:t>
            </a:r>
          </a:p>
          <a:p>
            <a:r>
              <a:rPr lang="en-US">
                <a:cs typeface="Snell Roundhand" charset="0"/>
              </a:rPr>
              <a:t> </a:t>
            </a:r>
            <a:r>
              <a:rPr lang="en-US" i="1">
                <a:latin typeface="Times" charset="0"/>
                <a:cs typeface="Times" charset="0"/>
              </a:rPr>
              <a:t> </a:t>
            </a:r>
            <a:r>
              <a:rPr lang="en-US"/>
              <a:t>  </a:t>
            </a:r>
          </a:p>
        </p:txBody>
      </p:sp>
      <p:sp>
        <p:nvSpPr>
          <p:cNvPr id="18" name="Rectangle 17"/>
          <p:cNvSpPr>
            <a:spLocks noChangeArrowheads="1"/>
          </p:cNvSpPr>
          <p:nvPr/>
        </p:nvSpPr>
        <p:spPr bwMode="auto">
          <a:xfrm>
            <a:off x="7010400" y="5867400"/>
            <a:ext cx="1408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 17.6 %</a:t>
            </a:r>
          </a:p>
        </p:txBody>
      </p:sp>
      <p:sp>
        <p:nvSpPr>
          <p:cNvPr id="36876" name="Rectangle 13"/>
          <p:cNvSpPr>
            <a:spLocks noChangeArrowheads="1"/>
          </p:cNvSpPr>
          <p:nvPr/>
        </p:nvSpPr>
        <p:spPr bwMode="auto">
          <a:xfrm>
            <a:off x="4232275" y="1071563"/>
            <a:ext cx="3587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1">
                <a:solidFill>
                  <a:srgbClr val="FF6600"/>
                </a:solidFill>
                <a:latin typeface="Times" charset="0"/>
                <a:cs typeface="Times" charset="0"/>
              </a:rPr>
              <a:t>4</a:t>
            </a:r>
            <a:endParaRPr lang="en-US"/>
          </a:p>
        </p:txBody>
      </p:sp>
      <p:sp>
        <p:nvSpPr>
          <p:cNvPr id="36877" name="Rectangle 16"/>
          <p:cNvSpPr>
            <a:spLocks noChangeArrowheads="1"/>
          </p:cNvSpPr>
          <p:nvPr/>
        </p:nvSpPr>
        <p:spPr bwMode="auto">
          <a:xfrm>
            <a:off x="2557463" y="147638"/>
            <a:ext cx="4067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Theoretical Yield Calculation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5" grpId="0"/>
      <p:bldP spid="16"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828800" y="361950"/>
            <a:ext cx="6705600" cy="1162050"/>
          </a:xfrm>
        </p:spPr>
        <p:txBody>
          <a:bodyPr/>
          <a:lstStyle/>
          <a:p>
            <a:r>
              <a:rPr lang="en-US" sz="3200">
                <a:latin typeface="Arial" charset="0"/>
                <a:ea typeface="ＭＳ Ｐゴシック" charset="0"/>
                <a:cs typeface="ＭＳ Ｐゴシック" charset="0"/>
              </a:rPr>
              <a:t>Theoretical &amp; Percent Yield</a:t>
            </a:r>
          </a:p>
        </p:txBody>
      </p:sp>
      <p:pic>
        <p:nvPicPr>
          <p:cNvPr id="38915" name="Picture 6" descr="Screen Shot 2017-10-09 at 5.12.1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9" descr="Screen Shot 2017-10-09 at 5.58.2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905000"/>
            <a:ext cx="37719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4"/>
          <p:cNvSpPr txBox="1">
            <a:spLocks noChangeArrowheads="1"/>
          </p:cNvSpPr>
          <p:nvPr/>
        </p:nvSpPr>
        <p:spPr bwMode="auto">
          <a:xfrm>
            <a:off x="3276600" y="3200400"/>
            <a:ext cx="5486400" cy="3416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Doing:</a:t>
            </a:r>
          </a:p>
          <a:p>
            <a:pPr eaLnBrk="1" hangingPunct="1"/>
            <a:r>
              <a:rPr lang="en-US" dirty="0"/>
              <a:t>Laboratory Manual Fermentation-Distillation Procedure pp. 63-64; Report Form pp. 66-67; </a:t>
            </a:r>
            <a:r>
              <a:rPr lang="en-US" dirty="0">
                <a:solidFill>
                  <a:srgbClr val="FF0000"/>
                </a:solidFill>
              </a:rPr>
              <a:t>DUE: Next Week</a:t>
            </a:r>
            <a:r>
              <a:rPr lang="en-US" dirty="0"/>
              <a:t> (Show Dr. R. distillate </a:t>
            </a:r>
            <a:r>
              <a:rPr lang="en-US" dirty="0" smtClean="0"/>
              <a:t>before disposing down the drain &amp; </a:t>
            </a:r>
            <a:r>
              <a:rPr lang="en-US" dirty="0"/>
              <a:t>have data initialed before leaving lab today.)</a:t>
            </a:r>
          </a:p>
          <a:p>
            <a:pPr eaLnBrk="1" hangingPunct="1"/>
            <a:r>
              <a:rPr lang="en-US" dirty="0"/>
              <a:t>POST LAB Questions </a:t>
            </a:r>
            <a:r>
              <a:rPr lang="en-US" dirty="0">
                <a:solidFill>
                  <a:srgbClr val="FF0000"/>
                </a:solidFill>
              </a:rPr>
              <a:t>DUE: Next </a:t>
            </a:r>
            <a:r>
              <a:rPr lang="en-US" dirty="0" smtClean="0">
                <a:solidFill>
                  <a:srgbClr val="FF0000"/>
                </a:solidFill>
              </a:rPr>
              <a:t>Week </a:t>
            </a:r>
            <a:r>
              <a:rPr lang="en-US" dirty="0">
                <a:solidFill>
                  <a:srgbClr val="898989"/>
                </a:solidFill>
                <a:latin typeface="Calibri" charset="0"/>
              </a:rPr>
              <a:t>Pick up Handout </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828800" y="361950"/>
            <a:ext cx="6705600" cy="1162050"/>
          </a:xfrm>
        </p:spPr>
        <p:txBody>
          <a:bodyPr/>
          <a:lstStyle/>
          <a:p>
            <a:r>
              <a:rPr lang="en-US" sz="3200">
                <a:latin typeface="Calibri" charset="0"/>
                <a:ea typeface="ＭＳ Ｐゴシック" charset="0"/>
                <a:cs typeface="ＭＳ Ｐゴシック" charset="0"/>
              </a:rPr>
              <a:t>POST LAB Questions </a:t>
            </a:r>
            <a:r>
              <a:rPr lang="en-US" sz="3200">
                <a:solidFill>
                  <a:srgbClr val="FF0000"/>
                </a:solidFill>
                <a:latin typeface="Calibri" charset="0"/>
                <a:ea typeface="ＭＳ Ｐゴシック" charset="0"/>
                <a:cs typeface="ＭＳ Ｐゴシック" charset="0"/>
              </a:rPr>
              <a:t>DUE: Next Week</a:t>
            </a:r>
          </a:p>
        </p:txBody>
      </p:sp>
      <p:pic>
        <p:nvPicPr>
          <p:cNvPr id="39939" name="Picture 6" descr="Screen Shot 2017-10-09 at 5.12.1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Rectangle 5">
            <a:hlinkClick r:id="rId3"/>
          </p:cNvPr>
          <p:cNvSpPr>
            <a:spLocks noChangeArrowheads="1"/>
          </p:cNvSpPr>
          <p:nvPr/>
        </p:nvSpPr>
        <p:spPr bwMode="auto">
          <a:xfrm>
            <a:off x="3276600" y="4978400"/>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https://</a:t>
            </a:r>
            <a:r>
              <a:rPr lang="en-US" sz="1600" dirty="0" err="1"/>
              <a:t>www.youtube.com</a:t>
            </a:r>
            <a:r>
              <a:rPr lang="en-US" sz="1600" dirty="0"/>
              <a:t>/</a:t>
            </a:r>
            <a:r>
              <a:rPr lang="en-US" sz="1600" dirty="0" err="1"/>
              <a:t>watch?v</a:t>
            </a:r>
            <a:r>
              <a:rPr lang="en-US" sz="1600" dirty="0"/>
              <a:t>=P--6LEbksds</a:t>
            </a:r>
          </a:p>
        </p:txBody>
      </p:sp>
      <p:pic>
        <p:nvPicPr>
          <p:cNvPr id="39941" name="Picture 6" descr="Screen Shot 2018-03-30 at 9.14.59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49400" y="2362200"/>
            <a:ext cx="7518400" cy="2298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942" name="Rectangle 7">
            <a:hlinkClick r:id="rId5"/>
          </p:cNvPr>
          <p:cNvSpPr>
            <a:spLocks noChangeArrowheads="1"/>
          </p:cNvSpPr>
          <p:nvPr/>
        </p:nvSpPr>
        <p:spPr bwMode="auto">
          <a:xfrm>
            <a:off x="2819400" y="137160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a:t>
            </a:r>
            <a:r>
              <a:rPr lang="en-US" sz="1600" dirty="0" err="1"/>
              <a:t>chemconnections.org</a:t>
            </a:r>
            <a:r>
              <a:rPr lang="en-US" sz="1600" dirty="0"/>
              <a:t>/general/chem120/ethanol-ques-108.htm</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8">
            <a:hlinkClick r:id="rId2"/>
          </p:cNvPr>
          <p:cNvSpPr>
            <a:spLocks noChangeArrowheads="1"/>
          </p:cNvSpPr>
          <p:nvPr/>
        </p:nvSpPr>
        <p:spPr bwMode="auto">
          <a:xfrm>
            <a:off x="2667000" y="6367463"/>
            <a:ext cx="457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https://</a:t>
            </a:r>
            <a:r>
              <a:rPr lang="en-US" sz="1600" dirty="0" err="1"/>
              <a:t>www.centeronaddiction.org</a:t>
            </a:r>
            <a:r>
              <a:rPr lang="en-US" sz="1600" dirty="0"/>
              <a:t>/</a:t>
            </a:r>
          </a:p>
        </p:txBody>
      </p:sp>
      <p:pic>
        <p:nvPicPr>
          <p:cNvPr id="40963" name="Picture 10" descr="Screen Shot 2018-03-31 at 9.52.2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9538"/>
            <a:ext cx="7646988" cy="61388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219200" y="361043"/>
            <a:ext cx="6705600" cy="1162050"/>
          </a:xfrm>
        </p:spPr>
        <p:txBody>
          <a:bodyPr/>
          <a:lstStyle/>
          <a:p>
            <a:r>
              <a:rPr lang="en-US" sz="3200" dirty="0">
                <a:latin typeface="Calibri" charset="0"/>
                <a:ea typeface="ＭＳ Ｐゴシック" charset="0"/>
                <a:cs typeface="ＭＳ Ｐゴシック" charset="0"/>
              </a:rPr>
              <a:t>POST LAB </a:t>
            </a:r>
            <a:r>
              <a:rPr lang="en-US" sz="3200" dirty="0" smtClean="0">
                <a:latin typeface="Calibri" charset="0"/>
                <a:ea typeface="ＭＳ Ｐゴシック" charset="0"/>
                <a:cs typeface="ＭＳ Ｐゴシック" charset="0"/>
              </a:rPr>
              <a:t>Questions</a:t>
            </a:r>
            <a:r>
              <a:rPr lang="en-US" sz="3200" dirty="0">
                <a:solidFill>
                  <a:srgbClr val="898989"/>
                </a:solidFill>
                <a:latin typeface="Calibri" charset="0"/>
              </a:rPr>
              <a:t>;</a:t>
            </a:r>
            <a:r>
              <a:rPr lang="en-US" sz="3200" dirty="0" smtClean="0">
                <a:solidFill>
                  <a:srgbClr val="898989"/>
                </a:solidFill>
                <a:latin typeface="Calibri" charset="0"/>
              </a:rPr>
              <a:t> </a:t>
            </a:r>
            <a:r>
              <a:rPr lang="en-US" sz="3200" dirty="0">
                <a:solidFill>
                  <a:srgbClr val="898989"/>
                </a:solidFill>
                <a:latin typeface="Calibri" charset="0"/>
              </a:rPr>
              <a:t>Handout </a:t>
            </a:r>
            <a:r>
              <a:rPr lang="en-US" sz="3200" dirty="0" smtClean="0">
                <a:solidFill>
                  <a:srgbClr val="898989"/>
                </a:solidFill>
                <a:latin typeface="Calibri" charset="0"/>
              </a:rPr>
              <a:t/>
            </a:r>
            <a:br>
              <a:rPr lang="en-US" sz="3200" dirty="0" smtClean="0">
                <a:solidFill>
                  <a:srgbClr val="898989"/>
                </a:solidFill>
                <a:latin typeface="Calibri" charset="0"/>
              </a:rPr>
            </a:br>
            <a:r>
              <a:rPr lang="en-US" sz="3200" dirty="0" smtClean="0">
                <a:solidFill>
                  <a:srgbClr val="FF0000"/>
                </a:solidFill>
                <a:latin typeface="Calibri" charset="0"/>
                <a:ea typeface="ＭＳ Ｐゴシック" charset="0"/>
                <a:cs typeface="ＭＳ Ｐゴシック" charset="0"/>
              </a:rPr>
              <a:t> Turn in </a:t>
            </a:r>
            <a:r>
              <a:rPr lang="en-US" sz="3200" dirty="0">
                <a:solidFill>
                  <a:srgbClr val="FF0000"/>
                </a:solidFill>
                <a:latin typeface="Calibri" charset="0"/>
                <a:ea typeface="ＭＳ Ｐゴシック" charset="0"/>
                <a:cs typeface="ＭＳ Ｐゴシック" charset="0"/>
              </a:rPr>
              <a:t>Next Week</a:t>
            </a:r>
          </a:p>
        </p:txBody>
      </p:sp>
      <p:sp>
        <p:nvSpPr>
          <p:cNvPr id="39942" name="Rectangle 7">
            <a:hlinkClick r:id="rId2"/>
          </p:cNvPr>
          <p:cNvSpPr>
            <a:spLocks noChangeArrowheads="1"/>
          </p:cNvSpPr>
          <p:nvPr/>
        </p:nvSpPr>
        <p:spPr bwMode="auto">
          <a:xfrm>
            <a:off x="2819400" y="137160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a:t>
            </a:r>
            <a:r>
              <a:rPr lang="en-US" sz="1600" dirty="0" err="1"/>
              <a:t>chemconnections.org</a:t>
            </a:r>
            <a:r>
              <a:rPr lang="en-US" sz="1600" dirty="0"/>
              <a:t>/general/chem120/ethanol-ques-108.htm</a:t>
            </a:r>
          </a:p>
        </p:txBody>
      </p:sp>
      <p:pic>
        <p:nvPicPr>
          <p:cNvPr id="2" name="Picture 1" descr="ethanol-ques-10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2057400"/>
            <a:ext cx="3120737" cy="4038600"/>
          </a:xfrm>
          <a:prstGeom prst="rect">
            <a:avLst/>
          </a:prstGeom>
          <a:ln>
            <a:solidFill>
              <a:schemeClr val="tx1"/>
            </a:solidFill>
          </a:ln>
        </p:spPr>
      </p:pic>
    </p:spTree>
    <p:extLst>
      <p:ext uri="{BB962C8B-B14F-4D97-AF65-F5344CB8AC3E}">
        <p14:creationId xmlns:p14="http://schemas.microsoft.com/office/powerpoint/2010/main" val="241377306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115015</TotalTime>
  <Words>737</Words>
  <Application>Microsoft Macintosh PowerPoint</Application>
  <PresentationFormat>On-screen Show (4:3)</PresentationFormat>
  <Paragraphs>126</Paragraphs>
  <Slides>24</Slides>
  <Notes>11</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24</vt:i4>
      </vt:variant>
    </vt:vector>
  </HeadingPairs>
  <TitlesOfParts>
    <vt:vector size="29" baseType="lpstr">
      <vt:lpstr>Office Theme</vt:lpstr>
      <vt:lpstr>Microsoft ClipArt Gallery</vt:lpstr>
      <vt:lpstr>Equation</vt:lpstr>
      <vt:lpstr>MS_ClipArt_Gallery</vt:lpstr>
      <vt:lpstr>Microsoft Word 97 - 2004 Document</vt:lpstr>
      <vt:lpstr>Chem 108: Lab Week 12</vt:lpstr>
      <vt:lpstr>PowerPoint Presentation</vt:lpstr>
      <vt:lpstr>PowerPoint Presentation</vt:lpstr>
      <vt:lpstr>QUESTION</vt:lpstr>
      <vt:lpstr>ANSWER</vt:lpstr>
      <vt:lpstr>Chemical Reactions</vt:lpstr>
      <vt:lpstr>PowerPoint Presentation</vt:lpstr>
      <vt:lpstr>PowerPoint Presentation</vt:lpstr>
      <vt:lpstr>Distillation</vt:lpstr>
      <vt:lpstr>PowerPoint Presentation</vt:lpstr>
      <vt:lpstr>PowerPoint Presentation</vt:lpstr>
      <vt:lpstr>Water : “The Universal” Solvent</vt:lpstr>
      <vt:lpstr>Theoretical &amp; Percent Yield</vt:lpstr>
      <vt:lpstr>Solution Concentrations</vt:lpstr>
      <vt:lpstr>Solution Concentrations</vt:lpstr>
      <vt:lpstr> % Ethanol from Density</vt:lpstr>
      <vt:lpstr>PowerPoint Presentation</vt:lpstr>
      <vt:lpstr>PowerPoint Presentation</vt:lpstr>
      <vt:lpstr>PowerPoint Presentation</vt:lpstr>
      <vt:lpstr>PowerPoint Presentation</vt:lpstr>
      <vt:lpstr>Theoretical &amp; Percent Yield</vt:lpstr>
      <vt:lpstr>POST LAB Questions DUE: Next Week</vt:lpstr>
      <vt:lpstr>PowerPoint Presentation</vt:lpstr>
      <vt:lpstr>POST LAB Questions; Handout   Turn in Next Week</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178</cp:revision>
  <cp:lastPrinted>2018-03-30T17:14:46Z</cp:lastPrinted>
  <dcterms:created xsi:type="dcterms:W3CDTF">2018-03-30T14:59:42Z</dcterms:created>
  <dcterms:modified xsi:type="dcterms:W3CDTF">2019-04-20T15:48:37Z</dcterms:modified>
</cp:coreProperties>
</file>